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al" charset="1" panose="020B0502020202020204"/>
      <p:regular r:id="rId21"/>
    </p:embeddedFont>
    <p:embeddedFont>
      <p:font typeface="Arial Bold" charset="1" panose="020B0802020202020204"/>
      <p:regular r:id="rId22"/>
    </p:embeddedFont>
    <p:embeddedFont>
      <p:font typeface="Poppins Bold" charset="1" panose="00000800000000000000"/>
      <p:regular r:id="rId23"/>
    </p:embeddedFont>
    <p:embeddedFont>
      <p:font typeface="Poppins" charset="1" panose="00000500000000000000"/>
      <p:regular r:id="rId24"/>
    </p:embeddedFont>
    <p:embeddedFont>
      <p:font typeface="Poppins Italics" charset="1" panose="00000500000000000000"/>
      <p:regular r:id="rId25"/>
    </p:embeddedFont>
    <p:embeddedFont>
      <p:font typeface="Canva Sans Italics" charset="1" panose="020B0503030501040103"/>
      <p:regular r:id="rId26"/>
    </p:embeddedFont>
    <p:embeddedFont>
      <p:font typeface="Canva Sans Bold" charset="1" panose="020B0803030501040103"/>
      <p:regular r:id="rId27"/>
    </p:embeddedFont>
    <p:embeddedFont>
      <p:font typeface="Canva Sans" charset="1" panose="020B0503030501040103"/>
      <p:regular r:id="rId28"/>
    </p:embeddedFont>
    <p:embeddedFont>
      <p:font typeface="Canva Sans Bold Italics" charset="1" panose="020B0803030501040103"/>
      <p:regular r:id="rId29"/>
    </p:embeddedFont>
    <p:embeddedFont>
      <p:font typeface="Poppins Medium" charset="1" panose="000006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colab.research.google.com/drive/1DcTDD2JTp8OvoaUQZmSXmq8Y3o6BMJ-R?usp=sharing" TargetMode="External" Type="http://schemas.openxmlformats.org/officeDocument/2006/relationships/hyperlink"/><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https://colab.research.google.com/drive/1DcTDD2JTp8OvoaUQZmSXmq8Y3o6BMJ-R?usp=shar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canva.com/design/DAGL_nEL7TE/XI_XQuS2k2VMFhSWI6rB0Q/edit"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colab.research.google.com/drive/1DcTDD2JTp8OvoaUQZmSXmq8Y3o6BMJ-R#scrollTo=kEgpwT47DEsf" TargetMode="External" Type="http://schemas.openxmlformats.org/officeDocument/2006/relationships/hyperlink"/><Relationship Id="rId4" Target="https://colab.research.google.com/drive/1DcTDD2JTp8OvoaUQZmSXmq8Y3o6BMJ-R?usp=sharing"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astrobrowse.issdc.gov.in/astro_archive/archive/Home.jsp" TargetMode="External" Type="http://schemas.openxmlformats.org/officeDocument/2006/relationships/hyperlink"/><Relationship Id="rId4" Target="https://www.aanda.org/articles/aa/full_html/2017/01/aa30235-16/aa30235-16.html"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aanda.org/articles/aa/full_html/2017/01/aa30235-16/aa30235-16.html" TargetMode="External" Type="http://schemas.openxmlformats.org/officeDocument/2006/relationships/hyperlink"/><Relationship Id="rId4" Target="https://arxiv.org/pdf/1410.0886"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canva.com/design/DAGL_nEL7TE/XI_XQuS2k2VMFhSWI6rB0Q/edi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433525" y="6011250"/>
            <a:ext cx="17336550" cy="3267075"/>
          </a:xfrm>
          <a:prstGeom prst="rect">
            <a:avLst/>
          </a:prstGeom>
        </p:spPr>
        <p:txBody>
          <a:bodyPr anchor="t" rtlCol="false" tIns="0" lIns="0" bIns="0" rIns="0">
            <a:spAutoFit/>
          </a:bodyPr>
          <a:lstStyle/>
          <a:p>
            <a:pPr algn="l">
              <a:lnSpc>
                <a:spcPts val="3600"/>
              </a:lnSpc>
            </a:pPr>
            <a:r>
              <a:rPr lang="en-US" sz="3000">
                <a:solidFill>
                  <a:srgbClr val="595959"/>
                </a:solidFill>
                <a:latin typeface="Arial"/>
                <a:ea typeface="Arial"/>
                <a:cs typeface="Arial"/>
                <a:sym typeface="Arial"/>
              </a:rPr>
              <a:t>Team Name: </a:t>
            </a:r>
            <a:r>
              <a:rPr lang="en-US" sz="3000">
                <a:solidFill>
                  <a:srgbClr val="595959"/>
                </a:solidFill>
                <a:latin typeface="Arial Bold"/>
                <a:ea typeface="Arial Bold"/>
                <a:cs typeface="Arial Bold"/>
                <a:sym typeface="Arial Bold"/>
              </a:rPr>
              <a:t>Arrowsbah24</a:t>
            </a:r>
          </a:p>
          <a:p>
            <a:pPr algn="l">
              <a:lnSpc>
                <a:spcPts val="3600"/>
              </a:lnSpc>
            </a:pPr>
          </a:p>
          <a:p>
            <a:pPr algn="l">
              <a:lnSpc>
                <a:spcPts val="3600"/>
              </a:lnSpc>
            </a:pPr>
            <a:r>
              <a:rPr lang="en-US" sz="3000">
                <a:solidFill>
                  <a:srgbClr val="595959"/>
                </a:solidFill>
                <a:latin typeface="Arial"/>
                <a:ea typeface="Arial"/>
                <a:cs typeface="Arial"/>
                <a:sym typeface="Arial"/>
              </a:rPr>
              <a:t>Team Members Details:</a:t>
            </a:r>
          </a:p>
          <a:p>
            <a:pPr algn="l" marL="990600" indent="-495300" lvl="1">
              <a:lnSpc>
                <a:spcPts val="3600"/>
              </a:lnSpc>
              <a:buAutoNum type="arabicPeriod" startAt="1"/>
            </a:pPr>
            <a:r>
              <a:rPr lang="en-US" sz="3000">
                <a:solidFill>
                  <a:srgbClr val="595959"/>
                </a:solidFill>
                <a:latin typeface="Arial"/>
                <a:ea typeface="Arial"/>
                <a:cs typeface="Arial"/>
                <a:sym typeface="Arial"/>
              </a:rPr>
              <a:t>Jashanpreet Singh Dingra (Guru Nanak Dev University, Amritsar)</a:t>
            </a:r>
          </a:p>
          <a:p>
            <a:pPr algn="l" marL="990600" indent="-495300" lvl="1">
              <a:lnSpc>
                <a:spcPts val="3600"/>
              </a:lnSpc>
              <a:buAutoNum type="arabicPeriod" startAt="1"/>
            </a:pPr>
            <a:r>
              <a:rPr lang="en-US" sz="3000">
                <a:solidFill>
                  <a:srgbClr val="595959"/>
                </a:solidFill>
                <a:latin typeface="Arial"/>
                <a:ea typeface="Arial"/>
                <a:cs typeface="Arial"/>
                <a:sym typeface="Arial"/>
              </a:rPr>
              <a:t>Manam Tiwari (BNM Institute of Technology)</a:t>
            </a:r>
          </a:p>
          <a:p>
            <a:pPr algn="l" marL="990600" indent="-495300" lvl="1">
              <a:lnSpc>
                <a:spcPts val="3600"/>
              </a:lnSpc>
              <a:buAutoNum type="arabicPeriod" startAt="1"/>
            </a:pPr>
            <a:r>
              <a:rPr lang="en-US" sz="3000">
                <a:solidFill>
                  <a:srgbClr val="595959"/>
                </a:solidFill>
                <a:latin typeface="Arial"/>
                <a:ea typeface="Arial"/>
                <a:cs typeface="Arial"/>
                <a:sym typeface="Arial"/>
              </a:rPr>
              <a:t>Pratham Jain (IIIT Raichur)</a:t>
            </a:r>
          </a:p>
          <a:p>
            <a:pPr algn="l" marL="990600" indent="-495300" lvl="1">
              <a:lnSpc>
                <a:spcPts val="3600"/>
              </a:lnSpc>
              <a:buAutoNum type="arabicPeriod" startAt="1"/>
            </a:pPr>
            <a:r>
              <a:rPr lang="en-US" sz="3000">
                <a:solidFill>
                  <a:srgbClr val="595959"/>
                </a:solidFill>
                <a:latin typeface="Arial"/>
                <a:ea typeface="Arial"/>
                <a:cs typeface="Arial"/>
                <a:sym typeface="Arial"/>
              </a:rPr>
              <a:t>Uttakarshika (IIIT Raichur)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a:hlinkClick r:id="rId3" tooltip="https://colab.research.google.com/drive/1DcTDD2JTp8OvoaUQZmSXmq8Y3o6BMJ-R?usp=sharing"/>
          </p:cNvPr>
          <p:cNvSpPr/>
          <p:nvPr/>
        </p:nvSpPr>
        <p:spPr>
          <a:xfrm flipH="false" flipV="false" rot="0">
            <a:off x="1599"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Freeform 3" id="3"/>
          <p:cNvSpPr/>
          <p:nvPr/>
        </p:nvSpPr>
        <p:spPr>
          <a:xfrm flipH="false" flipV="false" rot="0">
            <a:off x="110183" y="2753016"/>
            <a:ext cx="6252454" cy="3301247"/>
          </a:xfrm>
          <a:custGeom>
            <a:avLst/>
            <a:gdLst/>
            <a:ahLst/>
            <a:cxnLst/>
            <a:rect r="r" b="b" t="t" l="l"/>
            <a:pathLst>
              <a:path h="3301247" w="6252454">
                <a:moveTo>
                  <a:pt x="0" y="0"/>
                </a:moveTo>
                <a:lnTo>
                  <a:pt x="6252453" y="0"/>
                </a:lnTo>
                <a:lnTo>
                  <a:pt x="6252453" y="3301247"/>
                </a:lnTo>
                <a:lnTo>
                  <a:pt x="0" y="3301247"/>
                </a:lnTo>
                <a:lnTo>
                  <a:pt x="0" y="0"/>
                </a:lnTo>
                <a:close/>
              </a:path>
            </a:pathLst>
          </a:custGeom>
          <a:blipFill>
            <a:blip r:embed="rId4"/>
            <a:stretch>
              <a:fillRect l="0" t="0" r="0" b="0"/>
            </a:stretch>
          </a:blipFill>
        </p:spPr>
      </p:sp>
      <p:sp>
        <p:nvSpPr>
          <p:cNvPr name="Freeform 4" id="4"/>
          <p:cNvSpPr/>
          <p:nvPr/>
        </p:nvSpPr>
        <p:spPr>
          <a:xfrm flipH="false" flipV="false" rot="0">
            <a:off x="6493758" y="2753016"/>
            <a:ext cx="5721287" cy="3020795"/>
          </a:xfrm>
          <a:custGeom>
            <a:avLst/>
            <a:gdLst/>
            <a:ahLst/>
            <a:cxnLst/>
            <a:rect r="r" b="b" t="t" l="l"/>
            <a:pathLst>
              <a:path h="3020795" w="5721287">
                <a:moveTo>
                  <a:pt x="0" y="0"/>
                </a:moveTo>
                <a:lnTo>
                  <a:pt x="5721286" y="0"/>
                </a:lnTo>
                <a:lnTo>
                  <a:pt x="5721286" y="3020795"/>
                </a:lnTo>
                <a:lnTo>
                  <a:pt x="0" y="3020795"/>
                </a:lnTo>
                <a:lnTo>
                  <a:pt x="0" y="0"/>
                </a:lnTo>
                <a:close/>
              </a:path>
            </a:pathLst>
          </a:custGeom>
          <a:blipFill>
            <a:blip r:embed="rId5"/>
            <a:stretch>
              <a:fillRect l="0" t="0" r="0" b="0"/>
            </a:stretch>
          </a:blipFill>
        </p:spPr>
      </p:sp>
      <p:sp>
        <p:nvSpPr>
          <p:cNvPr name="Freeform 5" id="5"/>
          <p:cNvSpPr/>
          <p:nvPr/>
        </p:nvSpPr>
        <p:spPr>
          <a:xfrm flipH="false" flipV="false" rot="0">
            <a:off x="184154" y="6386777"/>
            <a:ext cx="6178482" cy="3262191"/>
          </a:xfrm>
          <a:custGeom>
            <a:avLst/>
            <a:gdLst/>
            <a:ahLst/>
            <a:cxnLst/>
            <a:rect r="r" b="b" t="t" l="l"/>
            <a:pathLst>
              <a:path h="3262191" w="6178482">
                <a:moveTo>
                  <a:pt x="0" y="0"/>
                </a:moveTo>
                <a:lnTo>
                  <a:pt x="6178482" y="0"/>
                </a:lnTo>
                <a:lnTo>
                  <a:pt x="6178482" y="3262191"/>
                </a:lnTo>
                <a:lnTo>
                  <a:pt x="0" y="3262191"/>
                </a:lnTo>
                <a:lnTo>
                  <a:pt x="0" y="0"/>
                </a:lnTo>
                <a:close/>
              </a:path>
            </a:pathLst>
          </a:custGeom>
          <a:blipFill>
            <a:blip r:embed="rId6"/>
            <a:stretch>
              <a:fillRect l="0" t="0" r="0" b="0"/>
            </a:stretch>
          </a:blipFill>
        </p:spPr>
      </p:sp>
      <p:sp>
        <p:nvSpPr>
          <p:cNvPr name="Freeform 6" id="6"/>
          <p:cNvSpPr/>
          <p:nvPr/>
        </p:nvSpPr>
        <p:spPr>
          <a:xfrm flipH="false" flipV="false" rot="0">
            <a:off x="6477934" y="6668771"/>
            <a:ext cx="5816122" cy="2589529"/>
          </a:xfrm>
          <a:custGeom>
            <a:avLst/>
            <a:gdLst/>
            <a:ahLst/>
            <a:cxnLst/>
            <a:rect r="r" b="b" t="t" l="l"/>
            <a:pathLst>
              <a:path h="2589529" w="5816122">
                <a:moveTo>
                  <a:pt x="0" y="0"/>
                </a:moveTo>
                <a:lnTo>
                  <a:pt x="5816123" y="0"/>
                </a:lnTo>
                <a:lnTo>
                  <a:pt x="5816123" y="2589529"/>
                </a:lnTo>
                <a:lnTo>
                  <a:pt x="0" y="2589529"/>
                </a:lnTo>
                <a:lnTo>
                  <a:pt x="0" y="0"/>
                </a:lnTo>
                <a:close/>
              </a:path>
            </a:pathLst>
          </a:custGeom>
          <a:blipFill>
            <a:blip r:embed="rId7"/>
            <a:stretch>
              <a:fillRect l="-2681" t="0" r="-408" b="-178600"/>
            </a:stretch>
          </a:blipFill>
        </p:spPr>
      </p:sp>
      <p:sp>
        <p:nvSpPr>
          <p:cNvPr name="Freeform 7" id="7"/>
          <p:cNvSpPr/>
          <p:nvPr/>
        </p:nvSpPr>
        <p:spPr>
          <a:xfrm flipH="false" flipV="false" rot="0">
            <a:off x="12409355" y="2753016"/>
            <a:ext cx="5768462" cy="6940819"/>
          </a:xfrm>
          <a:custGeom>
            <a:avLst/>
            <a:gdLst/>
            <a:ahLst/>
            <a:cxnLst/>
            <a:rect r="r" b="b" t="t" l="l"/>
            <a:pathLst>
              <a:path h="6940819" w="5768462">
                <a:moveTo>
                  <a:pt x="0" y="0"/>
                </a:moveTo>
                <a:lnTo>
                  <a:pt x="5768462" y="0"/>
                </a:lnTo>
                <a:lnTo>
                  <a:pt x="5768462" y="6940820"/>
                </a:lnTo>
                <a:lnTo>
                  <a:pt x="0" y="6940820"/>
                </a:lnTo>
                <a:lnTo>
                  <a:pt x="0" y="0"/>
                </a:lnTo>
                <a:close/>
              </a:path>
            </a:pathLst>
          </a:custGeom>
          <a:blipFill>
            <a:blip r:embed="rId8"/>
            <a:stretch>
              <a:fillRect l="0" t="0" r="0" b="0"/>
            </a:stretch>
          </a:blipFill>
        </p:spPr>
      </p:sp>
      <p:sp>
        <p:nvSpPr>
          <p:cNvPr name="TextBox 8" id="8"/>
          <p:cNvSpPr txBox="true"/>
          <p:nvPr/>
        </p:nvSpPr>
        <p:spPr>
          <a:xfrm rot="0">
            <a:off x="110183" y="1381726"/>
            <a:ext cx="18067634" cy="1881377"/>
          </a:xfrm>
          <a:prstGeom prst="rect">
            <a:avLst/>
          </a:prstGeom>
        </p:spPr>
        <p:txBody>
          <a:bodyPr anchor="t" rtlCol="false" tIns="0" lIns="0" bIns="0" rIns="0">
            <a:spAutoFit/>
          </a:bodyPr>
          <a:lstStyle/>
          <a:p>
            <a:pPr algn="l">
              <a:lnSpc>
                <a:spcPts val="3726"/>
              </a:lnSpc>
              <a:spcBef>
                <a:spcPct val="0"/>
              </a:spcBef>
            </a:pPr>
            <a:r>
              <a:rPr lang="en-US" sz="2700">
                <a:solidFill>
                  <a:srgbClr val="000000"/>
                </a:solidFill>
                <a:latin typeface="Poppins Bold"/>
                <a:ea typeface="Poppins Bold"/>
                <a:cs typeface="Poppins Bold"/>
                <a:sym typeface="Poppins Bold"/>
              </a:rPr>
              <a:t>Strong Emphasis on Visualization: </a:t>
            </a:r>
            <a:r>
              <a:rPr lang="en-US" sz="2700">
                <a:solidFill>
                  <a:srgbClr val="000000"/>
                </a:solidFill>
                <a:latin typeface="Poppins"/>
                <a:ea typeface="Poppins"/>
                <a:cs typeface="Poppins"/>
                <a:sym typeface="Poppins"/>
              </a:rPr>
              <a:t>The use of various plots to visualize data trends, residuals, and model fits provides a deeper understanding of the pulsar's behaviour compared to studies that rely solely on numerical results.</a:t>
            </a:r>
          </a:p>
          <a:p>
            <a:pPr algn="l">
              <a:lnSpc>
                <a:spcPts val="3726"/>
              </a:lnSpc>
              <a:spcBef>
                <a:spcPct val="0"/>
              </a:spcBef>
            </a:pPr>
          </a:p>
        </p:txBody>
      </p:sp>
      <p:sp>
        <p:nvSpPr>
          <p:cNvPr name="TextBox 9" id="9"/>
          <p:cNvSpPr txBox="true"/>
          <p:nvPr/>
        </p:nvSpPr>
        <p:spPr>
          <a:xfrm rot="0">
            <a:off x="1028700" y="2658745"/>
            <a:ext cx="9525" cy="807085"/>
          </a:xfrm>
          <a:prstGeom prst="rect">
            <a:avLst/>
          </a:prstGeom>
        </p:spPr>
        <p:txBody>
          <a:bodyPr anchor="t" rtlCol="false" tIns="0" lIns="0" bIns="0" rIns="0">
            <a:spAutoFit/>
          </a:bodyPr>
          <a:lstStyle/>
          <a:p>
            <a:pPr algn="l">
              <a:lnSpc>
                <a:spcPts val="6439"/>
              </a:lnSpc>
            </a:pPr>
          </a:p>
        </p:txBody>
      </p:sp>
      <p:sp>
        <p:nvSpPr>
          <p:cNvPr name="TextBox 10" id="10"/>
          <p:cNvSpPr txBox="true"/>
          <p:nvPr/>
        </p:nvSpPr>
        <p:spPr>
          <a:xfrm rot="0">
            <a:off x="1702204" y="9813186"/>
            <a:ext cx="14883591" cy="257174"/>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Bold Italics"/>
                <a:ea typeface="Canva Sans Bold Italics"/>
                <a:cs typeface="Canva Sans Bold Italics"/>
                <a:sym typeface="Canva Sans Bold Italics"/>
              </a:rPr>
              <a:t>Implementation: </a:t>
            </a:r>
            <a:r>
              <a:rPr lang="en-US" sz="1500" u="sng">
                <a:solidFill>
                  <a:srgbClr val="000000"/>
                </a:solidFill>
                <a:latin typeface="Canva Sans Bold Italics"/>
                <a:ea typeface="Canva Sans Bold Italics"/>
                <a:cs typeface="Canva Sans Bold Italics"/>
                <a:sym typeface="Canva Sans Bold Italics"/>
                <a:hlinkClick r:id="rId9" tooltip="https://colab.research.google.com/drive/1DcTDD2JTp8OvoaUQZmSXmq8Y3o6BMJ-R?usp=sharing"/>
              </a:rPr>
              <a:t>https://colab.research.google.com/drive/1DcTDD2JTp8OvoaUQZmSXmq8Y3o6BMJ-R?usp=sharing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a:hlinkClick r:id="rId3" tooltip="https://www.canva.com/design/DAGL_nEL7TE/XI_XQuS2k2VMFhSWI6rB0Q/edit"/>
          </p:cNvPr>
          <p:cNvSpPr/>
          <p:nvPr/>
        </p:nvSpPr>
        <p:spPr>
          <a:xfrm flipH="false" flipV="false" rot="0">
            <a:off x="1599"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257175" y="1481864"/>
            <a:ext cx="18030825" cy="8550152"/>
          </a:xfrm>
          <a:prstGeom prst="rect">
            <a:avLst/>
          </a:prstGeom>
        </p:spPr>
        <p:txBody>
          <a:bodyPr anchor="t" rtlCol="false" tIns="0" lIns="0" bIns="0" rIns="0">
            <a:spAutoFit/>
          </a:bodyPr>
          <a:lstStyle/>
          <a:p>
            <a:pPr algn="l">
              <a:lnSpc>
                <a:spcPts val="4224"/>
              </a:lnSpc>
              <a:spcBef>
                <a:spcPct val="0"/>
              </a:spcBef>
            </a:pPr>
            <a:r>
              <a:rPr lang="en-US" sz="3060">
                <a:solidFill>
                  <a:srgbClr val="000000"/>
                </a:solidFill>
                <a:latin typeface="Poppins Bold"/>
                <a:ea typeface="Poppins Bold"/>
                <a:cs typeface="Poppins Bold"/>
                <a:sym typeface="Poppins Bold"/>
              </a:rPr>
              <a:t>Provides Exp</a:t>
            </a:r>
            <a:r>
              <a:rPr lang="en-US" sz="3060">
                <a:solidFill>
                  <a:srgbClr val="000000"/>
                </a:solidFill>
                <a:latin typeface="Poppins Bold"/>
                <a:ea typeface="Poppins Bold"/>
                <a:cs typeface="Poppins Bold"/>
                <a:sym typeface="Poppins Bold"/>
              </a:rPr>
              <a:t>lanation of Results and Comparison with Domain Knowledge</a:t>
            </a:r>
          </a:p>
          <a:p>
            <a:pPr algn="l">
              <a:lnSpc>
                <a:spcPts val="4224"/>
              </a:lnSpc>
              <a:spcBef>
                <a:spcPct val="0"/>
              </a:spcBef>
            </a:pPr>
            <a:r>
              <a:rPr lang="en-US" sz="3060">
                <a:solidFill>
                  <a:srgbClr val="000000"/>
                </a:solidFill>
                <a:latin typeface="Poppins"/>
                <a:ea typeface="Poppins"/>
                <a:cs typeface="Poppins"/>
                <a:sym typeface="Poppins"/>
              </a:rPr>
              <a:t>The results obtained from this analysis, such as the calculated spin-down rate and identified trends, are compared with those reported in previous studies. Any discrepancies or similarities are discussed in the context of potential explanations, such as:</a:t>
            </a:r>
          </a:p>
          <a:p>
            <a:pPr algn="l">
              <a:lnSpc>
                <a:spcPts val="4224"/>
              </a:lnSpc>
              <a:spcBef>
                <a:spcPct val="0"/>
              </a:spcBef>
            </a:pPr>
          </a:p>
          <a:p>
            <a:pPr algn="l" marL="660855" indent="-330427" lvl="1">
              <a:lnSpc>
                <a:spcPts val="4224"/>
              </a:lnSpc>
              <a:spcBef>
                <a:spcPct val="0"/>
              </a:spcBef>
              <a:buFont typeface="Arial"/>
              <a:buChar char="•"/>
            </a:pPr>
            <a:r>
              <a:rPr lang="en-US" sz="3060">
                <a:solidFill>
                  <a:srgbClr val="000000"/>
                </a:solidFill>
                <a:latin typeface="Poppins Bold"/>
                <a:ea typeface="Poppins Bold"/>
                <a:cs typeface="Poppins Bold"/>
                <a:sym typeface="Poppins Bold"/>
              </a:rPr>
              <a:t>Observational Techniques:</a:t>
            </a:r>
            <a:r>
              <a:rPr lang="en-US" sz="3060">
                <a:solidFill>
                  <a:srgbClr val="000000"/>
                </a:solidFill>
                <a:latin typeface="Poppins"/>
                <a:ea typeface="Poppins"/>
                <a:cs typeface="Poppins"/>
                <a:sym typeface="Poppins"/>
              </a:rPr>
              <a:t> Variations in spin-down rates may be influenced by the different observational techniques(Radio waves and X-rays) or calibration methods used by Jodrell Bank and ASTROSAT.</a:t>
            </a:r>
          </a:p>
          <a:p>
            <a:pPr algn="l">
              <a:lnSpc>
                <a:spcPts val="4224"/>
              </a:lnSpc>
              <a:spcBef>
                <a:spcPct val="0"/>
              </a:spcBef>
            </a:pPr>
          </a:p>
          <a:p>
            <a:pPr algn="l" marL="660855" indent="-330427" lvl="1">
              <a:lnSpc>
                <a:spcPts val="4224"/>
              </a:lnSpc>
              <a:spcBef>
                <a:spcPct val="0"/>
              </a:spcBef>
              <a:buFont typeface="Arial"/>
              <a:buChar char="•"/>
            </a:pPr>
            <a:r>
              <a:rPr lang="en-US" sz="3060">
                <a:solidFill>
                  <a:srgbClr val="000000"/>
                </a:solidFill>
                <a:latin typeface="Poppins Bold"/>
                <a:ea typeface="Poppins Bold"/>
                <a:cs typeface="Poppins Bold"/>
                <a:sym typeface="Poppins Bold"/>
              </a:rPr>
              <a:t>Data Quality:</a:t>
            </a:r>
            <a:r>
              <a:rPr lang="en-US" sz="3060">
                <a:solidFill>
                  <a:srgbClr val="000000"/>
                </a:solidFill>
                <a:latin typeface="Poppins"/>
                <a:ea typeface="Poppins"/>
                <a:cs typeface="Poppins"/>
                <a:sym typeface="Poppins"/>
              </a:rPr>
              <a:t> Differences in data quality, such as noise levels or data processing algorithms, could contribute to the observed discrepancies.</a:t>
            </a:r>
          </a:p>
          <a:p>
            <a:pPr algn="l">
              <a:lnSpc>
                <a:spcPts val="4224"/>
              </a:lnSpc>
              <a:spcBef>
                <a:spcPct val="0"/>
              </a:spcBef>
            </a:pPr>
          </a:p>
          <a:p>
            <a:pPr algn="l" marL="660855" indent="-330427" lvl="1">
              <a:lnSpc>
                <a:spcPts val="4224"/>
              </a:lnSpc>
              <a:spcBef>
                <a:spcPct val="0"/>
              </a:spcBef>
              <a:buFont typeface="Arial"/>
              <a:buChar char="•"/>
            </a:pPr>
            <a:r>
              <a:rPr lang="en-US" sz="3060">
                <a:solidFill>
                  <a:srgbClr val="000000"/>
                </a:solidFill>
                <a:latin typeface="Poppins Bold"/>
                <a:ea typeface="Poppins Bold"/>
                <a:cs typeface="Poppins Bold"/>
                <a:sym typeface="Poppins Bold"/>
              </a:rPr>
              <a:t>Instrumental Factors: </a:t>
            </a:r>
            <a:r>
              <a:rPr lang="en-US" sz="3060">
                <a:solidFill>
                  <a:srgbClr val="000000"/>
                </a:solidFill>
                <a:latin typeface="Poppins"/>
                <a:ea typeface="Poppins"/>
                <a:cs typeface="Poppins"/>
                <a:sym typeface="Poppins"/>
              </a:rPr>
              <a:t>The characteristics and sensitivity of the instruments used by both observatories might lead to variations in the recorded periods.</a:t>
            </a:r>
          </a:p>
          <a:p>
            <a:pPr algn="l">
              <a:lnSpc>
                <a:spcPts val="4224"/>
              </a:lnSpc>
              <a:spcBef>
                <a:spcPct val="0"/>
              </a:spcBef>
            </a:pPr>
          </a:p>
          <a:p>
            <a:pPr algn="l">
              <a:lnSpc>
                <a:spcPts val="422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582113" y="1550042"/>
            <a:ext cx="17507550" cy="742188"/>
          </a:xfrm>
          <a:prstGeom prst="rect">
            <a:avLst/>
          </a:prstGeom>
        </p:spPr>
        <p:txBody>
          <a:bodyPr anchor="t" rtlCol="false" tIns="0" lIns="0" bIns="0" rIns="0">
            <a:spAutoFit/>
          </a:bodyPr>
          <a:lstStyle/>
          <a:p>
            <a:pPr algn="l">
              <a:lnSpc>
                <a:spcPts val="5795"/>
              </a:lnSpc>
            </a:pPr>
            <a:r>
              <a:rPr lang="en-US" sz="4199">
                <a:solidFill>
                  <a:srgbClr val="E95900"/>
                </a:solidFill>
                <a:latin typeface="Poppins Medium"/>
                <a:ea typeface="Poppins Medium"/>
                <a:cs typeface="Poppins Medium"/>
                <a:sym typeface="Poppins Medium"/>
              </a:rPr>
              <a:t>Process flow diagram</a:t>
            </a:r>
          </a:p>
        </p:txBody>
      </p:sp>
      <p:sp>
        <p:nvSpPr>
          <p:cNvPr name="TextBox 4" id="4"/>
          <p:cNvSpPr txBox="true"/>
          <p:nvPr/>
        </p:nvSpPr>
        <p:spPr>
          <a:xfrm rot="0">
            <a:off x="582113" y="2723235"/>
            <a:ext cx="15443001" cy="6813236"/>
          </a:xfrm>
          <a:prstGeom prst="rect">
            <a:avLst/>
          </a:prstGeom>
        </p:spPr>
        <p:txBody>
          <a:bodyPr anchor="t" rtlCol="false" tIns="0" lIns="0" bIns="0" rIns="0">
            <a:spAutoFit/>
          </a:bodyPr>
          <a:lstStyle/>
          <a:p>
            <a:pPr algn="l">
              <a:lnSpc>
                <a:spcPts val="3852"/>
              </a:lnSpc>
            </a:pPr>
            <a:r>
              <a:rPr lang="en-US" sz="2791" u="sng">
                <a:solidFill>
                  <a:srgbClr val="000000"/>
                </a:solidFill>
                <a:latin typeface="Poppins Bold"/>
                <a:ea typeface="Poppins Bold"/>
                <a:cs typeface="Poppins Bold"/>
                <a:sym typeface="Poppins Bold"/>
              </a:rPr>
              <a:t>Data Preparation</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Load FITS files: </a:t>
            </a:r>
            <a:r>
              <a:rPr lang="en-US" sz="2791">
                <a:solidFill>
                  <a:srgbClr val="000000"/>
                </a:solidFill>
                <a:latin typeface="Poppins"/>
                <a:ea typeface="Poppins"/>
                <a:cs typeface="Poppins"/>
                <a:sym typeface="Poppins"/>
              </a:rPr>
              <a:t>Read FITS files containing pulsar data containing long observations.</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Barycentric correction: </a:t>
            </a:r>
            <a:r>
              <a:rPr lang="en-US" sz="2791">
                <a:solidFill>
                  <a:srgbClr val="000000"/>
                </a:solidFill>
                <a:latin typeface="Poppins"/>
                <a:ea typeface="Poppins"/>
                <a:cs typeface="Poppins"/>
                <a:sym typeface="Poppins"/>
              </a:rPr>
              <a:t>Apply barycentric correction to observation times.</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Period calculation: </a:t>
            </a:r>
            <a:r>
              <a:rPr lang="en-US" sz="2791">
                <a:solidFill>
                  <a:srgbClr val="000000"/>
                </a:solidFill>
                <a:latin typeface="Poppins"/>
                <a:ea typeface="Poppins"/>
                <a:cs typeface="Poppins"/>
                <a:sym typeface="Poppins"/>
              </a:rPr>
              <a:t>Calculate the period for each observation using the Lomb-Scargle periodogram.</a:t>
            </a:r>
          </a:p>
          <a:p>
            <a:pPr algn="l">
              <a:lnSpc>
                <a:spcPts val="3852"/>
              </a:lnSpc>
            </a:pPr>
          </a:p>
          <a:p>
            <a:pPr algn="l">
              <a:lnSpc>
                <a:spcPts val="3852"/>
              </a:lnSpc>
            </a:pPr>
            <a:r>
              <a:rPr lang="en-US" sz="2791" u="sng">
                <a:solidFill>
                  <a:srgbClr val="000000"/>
                </a:solidFill>
                <a:latin typeface="Poppins Bold"/>
                <a:ea typeface="Poppins Bold"/>
                <a:cs typeface="Poppins Bold"/>
                <a:sym typeface="Poppins Bold"/>
              </a:rPr>
              <a:t>Data Analysis</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Mean period calculation: </a:t>
            </a:r>
            <a:r>
              <a:rPr lang="en-US" sz="2791">
                <a:solidFill>
                  <a:srgbClr val="000000"/>
                </a:solidFill>
                <a:latin typeface="Poppins"/>
                <a:ea typeface="Poppins"/>
                <a:cs typeface="Poppins"/>
                <a:sym typeface="Poppins"/>
              </a:rPr>
              <a:t>Calculate the mean period for each year.</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Data sorting: </a:t>
            </a:r>
            <a:r>
              <a:rPr lang="en-US" sz="2791">
                <a:solidFill>
                  <a:srgbClr val="000000"/>
                </a:solidFill>
                <a:latin typeface="Poppins"/>
                <a:ea typeface="Poppins"/>
                <a:cs typeface="Poppins"/>
                <a:sym typeface="Poppins"/>
              </a:rPr>
              <a:t>Sort data by year</a:t>
            </a:r>
            <a:r>
              <a:rPr lang="en-US" sz="2791">
                <a:solidFill>
                  <a:srgbClr val="000000"/>
                </a:solidFill>
                <a:latin typeface="Poppins Bold"/>
                <a:ea typeface="Poppins Bold"/>
                <a:cs typeface="Poppins Bold"/>
                <a:sym typeface="Poppins Bold"/>
              </a:rPr>
              <a:t>.</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Period vs. year plot: </a:t>
            </a:r>
            <a:r>
              <a:rPr lang="en-US" sz="2791">
                <a:solidFill>
                  <a:srgbClr val="000000"/>
                </a:solidFill>
                <a:latin typeface="Poppins"/>
                <a:ea typeface="Poppins"/>
                <a:cs typeface="Poppins"/>
                <a:sym typeface="Poppins"/>
              </a:rPr>
              <a:t>Create a plot of mean period against year.</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Linear regression: </a:t>
            </a:r>
            <a:r>
              <a:rPr lang="en-US" sz="2791">
                <a:solidFill>
                  <a:srgbClr val="000000"/>
                </a:solidFill>
                <a:latin typeface="Poppins"/>
                <a:ea typeface="Poppins"/>
                <a:cs typeface="Poppins"/>
                <a:sym typeface="Poppins"/>
              </a:rPr>
              <a:t>Perform linear regression to determine the trend line.</a:t>
            </a:r>
          </a:p>
          <a:p>
            <a:pPr algn="l" marL="602683" indent="-301342" lvl="1">
              <a:lnSpc>
                <a:spcPts val="3852"/>
              </a:lnSpc>
              <a:buAutoNum type="arabicPeriod" startAt="1"/>
            </a:pPr>
            <a:r>
              <a:rPr lang="en-US" sz="2791">
                <a:solidFill>
                  <a:srgbClr val="000000"/>
                </a:solidFill>
                <a:latin typeface="Poppins Bold"/>
                <a:ea typeface="Poppins Bold"/>
                <a:cs typeface="Poppins Bold"/>
                <a:sym typeface="Poppins Bold"/>
              </a:rPr>
              <a:t>Spin-down rate calculation:</a:t>
            </a:r>
            <a:r>
              <a:rPr lang="en-US" sz="2791">
                <a:solidFill>
                  <a:srgbClr val="000000"/>
                </a:solidFill>
                <a:latin typeface="Poppins"/>
                <a:ea typeface="Poppins"/>
                <a:cs typeface="Poppins"/>
                <a:sym typeface="Poppins"/>
              </a:rPr>
              <a:t> Calculate spin-down rate from the linear regression slope.</a:t>
            </a:r>
          </a:p>
          <a:p>
            <a:pPr algn="l">
              <a:lnSpc>
                <a:spcPts val="385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434188" y="1402117"/>
            <a:ext cx="17507550" cy="742188"/>
          </a:xfrm>
          <a:prstGeom prst="rect">
            <a:avLst/>
          </a:prstGeom>
        </p:spPr>
        <p:txBody>
          <a:bodyPr anchor="t" rtlCol="false" tIns="0" lIns="0" bIns="0" rIns="0">
            <a:spAutoFit/>
          </a:bodyPr>
          <a:lstStyle/>
          <a:p>
            <a:pPr algn="l">
              <a:lnSpc>
                <a:spcPts val="5795"/>
              </a:lnSpc>
            </a:pPr>
            <a:r>
              <a:rPr lang="en-US" sz="4199">
                <a:solidFill>
                  <a:srgbClr val="E95900"/>
                </a:solidFill>
                <a:latin typeface="Poppins Medium"/>
                <a:ea typeface="Poppins Medium"/>
                <a:cs typeface="Poppins Medium"/>
                <a:sym typeface="Poppins Medium"/>
              </a:rPr>
              <a:t>Process flow diagram</a:t>
            </a:r>
          </a:p>
        </p:txBody>
      </p:sp>
      <p:sp>
        <p:nvSpPr>
          <p:cNvPr name="TextBox 4" id="4"/>
          <p:cNvSpPr txBox="true"/>
          <p:nvPr/>
        </p:nvSpPr>
        <p:spPr>
          <a:xfrm rot="0">
            <a:off x="434188" y="2505292"/>
            <a:ext cx="15892400" cy="6713226"/>
          </a:xfrm>
          <a:prstGeom prst="rect">
            <a:avLst/>
          </a:prstGeom>
        </p:spPr>
        <p:txBody>
          <a:bodyPr anchor="t" rtlCol="false" tIns="0" lIns="0" bIns="0" rIns="0">
            <a:spAutoFit/>
          </a:bodyPr>
          <a:lstStyle/>
          <a:p>
            <a:pPr algn="l">
              <a:lnSpc>
                <a:spcPts val="3564"/>
              </a:lnSpc>
            </a:pPr>
            <a:r>
              <a:rPr lang="en-US" sz="2583" u="sng">
                <a:solidFill>
                  <a:srgbClr val="000000"/>
                </a:solidFill>
                <a:latin typeface="Poppins Bold"/>
                <a:ea typeface="Poppins Bold"/>
                <a:cs typeface="Poppins Bold"/>
                <a:sym typeface="Poppins Bold"/>
              </a:rPr>
              <a:t>Advanced Analysis &amp; Verification</a:t>
            </a:r>
          </a:p>
          <a:p>
            <a:pPr algn="l">
              <a:lnSpc>
                <a:spcPts val="3564"/>
              </a:lnSpc>
            </a:pPr>
          </a:p>
          <a:p>
            <a:pPr algn="l">
              <a:lnSpc>
                <a:spcPts val="3564"/>
              </a:lnSpc>
            </a:pPr>
            <a:r>
              <a:rPr lang="en-US" sz="2583">
                <a:solidFill>
                  <a:srgbClr val="000000"/>
                </a:solidFill>
                <a:latin typeface="Poppins Bold"/>
                <a:ea typeface="Poppins Bold"/>
                <a:cs typeface="Poppins Bold"/>
                <a:sym typeface="Poppins Bold"/>
              </a:rPr>
              <a:t>1.Spin-down rate variability check:</a:t>
            </a:r>
          </a:p>
          <a:p>
            <a:pPr algn="l" marL="557681" indent="-278841" lvl="1">
              <a:lnSpc>
                <a:spcPts val="3564"/>
              </a:lnSpc>
              <a:buFont typeface="Arial"/>
              <a:buChar char="•"/>
            </a:pPr>
            <a:r>
              <a:rPr lang="en-US" sz="2583">
                <a:solidFill>
                  <a:srgbClr val="000000"/>
                </a:solidFill>
                <a:latin typeface="Poppins"/>
                <a:ea typeface="Poppins"/>
                <a:cs typeface="Poppins"/>
                <a:sym typeface="Poppins"/>
              </a:rPr>
              <a:t>Calculate &amp; Plot spin-down rates for different time intervals.</a:t>
            </a:r>
          </a:p>
          <a:p>
            <a:pPr algn="l" marL="557681" indent="-278841" lvl="1">
              <a:lnSpc>
                <a:spcPts val="3564"/>
              </a:lnSpc>
              <a:buFont typeface="Arial"/>
              <a:buChar char="•"/>
            </a:pPr>
            <a:r>
              <a:rPr lang="en-US" sz="2583">
                <a:solidFill>
                  <a:srgbClr val="000000"/>
                </a:solidFill>
                <a:latin typeface="Poppins"/>
                <a:ea typeface="Poppins"/>
                <a:cs typeface="Poppins"/>
                <a:sym typeface="Poppins"/>
              </a:rPr>
              <a:t>Performed statistical tests to check for significant changes.</a:t>
            </a:r>
          </a:p>
          <a:p>
            <a:pPr algn="l">
              <a:lnSpc>
                <a:spcPts val="3564"/>
              </a:lnSpc>
            </a:pPr>
          </a:p>
          <a:p>
            <a:pPr algn="l">
              <a:lnSpc>
                <a:spcPts val="3564"/>
              </a:lnSpc>
            </a:pPr>
            <a:r>
              <a:rPr lang="en-US" sz="2583">
                <a:solidFill>
                  <a:srgbClr val="000000"/>
                </a:solidFill>
                <a:latin typeface="Poppins Bold"/>
                <a:ea typeface="Poppins Bold"/>
                <a:cs typeface="Poppins Bold"/>
                <a:sym typeface="Poppins Bold"/>
              </a:rPr>
              <a:t>2.</a:t>
            </a:r>
            <a:r>
              <a:rPr lang="en-US" sz="2583">
                <a:solidFill>
                  <a:srgbClr val="000000"/>
                </a:solidFill>
                <a:latin typeface="Poppins Bold"/>
                <a:ea typeface="Poppins Bold"/>
                <a:cs typeface="Poppins Bold"/>
                <a:sym typeface="Poppins Bold"/>
              </a:rPr>
              <a:t>Period evolution modelling:</a:t>
            </a:r>
          </a:p>
          <a:p>
            <a:pPr algn="l" marL="557681" indent="-278841" lvl="1">
              <a:lnSpc>
                <a:spcPts val="3564"/>
              </a:lnSpc>
              <a:buFont typeface="Arial"/>
              <a:buChar char="•"/>
            </a:pPr>
            <a:r>
              <a:rPr lang="en-US" sz="2583">
                <a:solidFill>
                  <a:srgbClr val="000000"/>
                </a:solidFill>
                <a:latin typeface="Poppins"/>
                <a:ea typeface="Poppins"/>
                <a:cs typeface="Poppins"/>
                <a:sym typeface="Poppins"/>
              </a:rPr>
              <a:t>Fit exponential and other models to the data.</a:t>
            </a:r>
          </a:p>
          <a:p>
            <a:pPr algn="l" marL="557681" indent="-278841" lvl="1">
              <a:lnSpc>
                <a:spcPts val="3564"/>
              </a:lnSpc>
              <a:buFont typeface="Arial"/>
              <a:buChar char="•"/>
            </a:pPr>
            <a:r>
              <a:rPr lang="en-US" sz="2583">
                <a:solidFill>
                  <a:srgbClr val="000000"/>
                </a:solidFill>
                <a:latin typeface="Poppins"/>
                <a:ea typeface="Poppins"/>
                <a:cs typeface="Poppins"/>
                <a:sym typeface="Poppins"/>
              </a:rPr>
              <a:t>Compare model predictions with observations.</a:t>
            </a:r>
          </a:p>
          <a:p>
            <a:pPr algn="l" marL="557681" indent="-278841" lvl="1">
              <a:lnSpc>
                <a:spcPts val="3564"/>
              </a:lnSpc>
              <a:buFont typeface="Arial"/>
              <a:buChar char="•"/>
            </a:pPr>
            <a:r>
              <a:rPr lang="en-US" sz="2583">
                <a:solidFill>
                  <a:srgbClr val="000000"/>
                </a:solidFill>
                <a:latin typeface="Poppins"/>
                <a:ea typeface="Poppins"/>
                <a:cs typeface="Poppins"/>
                <a:sym typeface="Poppins"/>
              </a:rPr>
              <a:t>Calculate model parameters and their uncertainties.</a:t>
            </a:r>
          </a:p>
          <a:p>
            <a:pPr algn="l">
              <a:lnSpc>
                <a:spcPts val="3564"/>
              </a:lnSpc>
            </a:pPr>
          </a:p>
          <a:p>
            <a:pPr algn="l">
              <a:lnSpc>
                <a:spcPts val="3564"/>
              </a:lnSpc>
            </a:pPr>
            <a:r>
              <a:rPr lang="en-US" sz="2583">
                <a:solidFill>
                  <a:srgbClr val="000000"/>
                </a:solidFill>
                <a:latin typeface="Poppins Bold"/>
                <a:ea typeface="Poppins Bold"/>
                <a:cs typeface="Poppins Bold"/>
                <a:sym typeface="Poppins Bold"/>
              </a:rPr>
              <a:t>3.Radio data comparison:</a:t>
            </a:r>
          </a:p>
          <a:p>
            <a:pPr algn="l" marL="557681" indent="-278841" lvl="1">
              <a:lnSpc>
                <a:spcPts val="3564"/>
              </a:lnSpc>
              <a:buFont typeface="Arial"/>
              <a:buChar char="•"/>
            </a:pPr>
            <a:r>
              <a:rPr lang="en-US" sz="2583">
                <a:solidFill>
                  <a:srgbClr val="000000"/>
                </a:solidFill>
                <a:latin typeface="Poppins"/>
                <a:ea typeface="Poppins"/>
                <a:cs typeface="Poppins"/>
                <a:sym typeface="Poppins"/>
              </a:rPr>
              <a:t>Align &amp; align radio data with X-ray data based on time and barycentric correction wrt Earth.</a:t>
            </a:r>
          </a:p>
          <a:p>
            <a:pPr algn="l" marL="557681" indent="-278841" lvl="1">
              <a:lnSpc>
                <a:spcPts val="3564"/>
              </a:lnSpc>
              <a:buFont typeface="Arial"/>
              <a:buChar char="•"/>
            </a:pPr>
            <a:r>
              <a:rPr lang="en-US" sz="2583">
                <a:solidFill>
                  <a:srgbClr val="000000"/>
                </a:solidFill>
                <a:latin typeface="Poppins"/>
                <a:ea typeface="Poppins"/>
                <a:cs typeface="Poppins"/>
                <a:sym typeface="Poppins"/>
              </a:rPr>
              <a:t>Compare period evolution trends.</a:t>
            </a:r>
          </a:p>
          <a:p>
            <a:pPr algn="l" marL="557681" indent="-278841" lvl="1">
              <a:lnSpc>
                <a:spcPts val="3564"/>
              </a:lnSpc>
              <a:buFont typeface="Arial"/>
              <a:buChar char="•"/>
            </a:pPr>
            <a:r>
              <a:rPr lang="en-US" sz="2583">
                <a:solidFill>
                  <a:srgbClr val="000000"/>
                </a:solidFill>
                <a:latin typeface="Poppins"/>
                <a:ea typeface="Poppins"/>
                <a:cs typeface="Poppins"/>
                <a:sym typeface="Poppins"/>
              </a:rPr>
              <a:t>Calculate differences and potential correlations as well as verify results.</a:t>
            </a:r>
            <a:r>
              <a:rPr lang="en-US" sz="2583">
                <a:solidFill>
                  <a:srgbClr val="000000"/>
                </a:solidFill>
                <a:latin typeface="Poppins Bold"/>
                <a:ea typeface="Poppins Bold"/>
                <a:cs typeface="Poppins Bold"/>
                <a:sym typeface="Poppins Bold"/>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1028700" y="2722660"/>
            <a:ext cx="15582817" cy="3156204"/>
          </a:xfrm>
          <a:prstGeom prst="rect">
            <a:avLst/>
          </a:prstGeom>
        </p:spPr>
        <p:txBody>
          <a:bodyPr anchor="t" rtlCol="false" tIns="0" lIns="0" bIns="0" rIns="0">
            <a:spAutoFit/>
          </a:bodyPr>
          <a:lstStyle/>
          <a:p>
            <a:pPr algn="l">
              <a:lnSpc>
                <a:spcPts val="4967"/>
              </a:lnSpc>
              <a:spcBef>
                <a:spcPct val="0"/>
              </a:spcBef>
            </a:pPr>
            <a:r>
              <a:rPr lang="en-US" sz="3600">
                <a:solidFill>
                  <a:srgbClr val="000000"/>
                </a:solidFill>
                <a:latin typeface="Poppins"/>
                <a:ea typeface="Poppins"/>
                <a:cs typeface="Poppins"/>
                <a:sym typeface="Poppins"/>
              </a:rPr>
              <a:t>Our implementation is now open source, allowing us to share results and contribute through our code. For a detailed overview of the implementation and analysis, please visit the following link: </a:t>
            </a:r>
          </a:p>
          <a:p>
            <a:pPr algn="l">
              <a:lnSpc>
                <a:spcPts val="4967"/>
              </a:lnSpc>
              <a:spcBef>
                <a:spcPct val="0"/>
              </a:spcBef>
            </a:pPr>
          </a:p>
          <a:p>
            <a:pPr algn="l">
              <a:lnSpc>
                <a:spcPts val="4967"/>
              </a:lnSpc>
              <a:spcBef>
                <a:spcPct val="0"/>
              </a:spcBef>
            </a:pPr>
            <a:r>
              <a:rPr lang="en-US" sz="3600" u="sng">
                <a:solidFill>
                  <a:srgbClr val="000000"/>
                </a:solidFill>
                <a:latin typeface="Poppins Bold"/>
                <a:ea typeface="Poppins Bold"/>
                <a:cs typeface="Poppins Bold"/>
                <a:sym typeface="Poppins Bold"/>
                <a:hlinkClick r:id="rId3" tooltip="https://colab.research.google.com/drive/1DcTDD2JTp8OvoaUQZmSXmq8Y3o6BMJ-R#scrollTo=kEgpwT47DEsf"/>
              </a:rPr>
              <a:t>Google Colab Notebook.</a:t>
            </a:r>
          </a:p>
        </p:txBody>
      </p:sp>
      <p:sp>
        <p:nvSpPr>
          <p:cNvPr name="TextBox 4" id="4"/>
          <p:cNvSpPr txBox="true"/>
          <p:nvPr/>
        </p:nvSpPr>
        <p:spPr>
          <a:xfrm rot="0">
            <a:off x="1028700" y="9468027"/>
            <a:ext cx="14883591" cy="257174"/>
          </a:xfrm>
          <a:prstGeom prst="rect">
            <a:avLst/>
          </a:prstGeom>
        </p:spPr>
        <p:txBody>
          <a:bodyPr anchor="t" rtlCol="false" tIns="0" lIns="0" bIns="0" rIns="0">
            <a:spAutoFit/>
          </a:bodyPr>
          <a:lstStyle/>
          <a:p>
            <a:pPr algn="l">
              <a:lnSpc>
                <a:spcPts val="2100"/>
              </a:lnSpc>
            </a:pPr>
            <a:r>
              <a:rPr lang="en-US" sz="1500">
                <a:solidFill>
                  <a:srgbClr val="000000"/>
                </a:solidFill>
                <a:latin typeface="Canva Sans Bold Italics"/>
                <a:ea typeface="Canva Sans Bold Italics"/>
                <a:cs typeface="Canva Sans Bold Italics"/>
                <a:sym typeface="Canva Sans Bold Italics"/>
              </a:rPr>
              <a:t>Implementation: </a:t>
            </a:r>
            <a:r>
              <a:rPr lang="en-US" sz="1500" u="sng">
                <a:solidFill>
                  <a:srgbClr val="000000"/>
                </a:solidFill>
                <a:latin typeface="Canva Sans Bold Italics"/>
                <a:ea typeface="Canva Sans Bold Italics"/>
                <a:cs typeface="Canva Sans Bold Italics"/>
                <a:sym typeface="Canva Sans Bold Italics"/>
                <a:hlinkClick r:id="rId4" tooltip="https://colab.research.google.com/drive/1DcTDD2JTp8OvoaUQZmSXmq8Y3o6BMJ-R?usp=sharing"/>
              </a:rPr>
              <a:t>https://colab.research.google.com/drive/1DcTDD2JTp8OvoaUQZmSXmq8Y3o6BMJ-R?usp=sharing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9"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353325" y="1312821"/>
            <a:ext cx="17581350" cy="641604"/>
          </a:xfrm>
          <a:prstGeom prst="rect">
            <a:avLst/>
          </a:prstGeom>
        </p:spPr>
        <p:txBody>
          <a:bodyPr anchor="t" rtlCol="false" tIns="0" lIns="0" bIns="0" rIns="0">
            <a:spAutoFit/>
          </a:bodyPr>
          <a:lstStyle/>
          <a:p>
            <a:pPr algn="just">
              <a:lnSpc>
                <a:spcPts val="4967"/>
              </a:lnSpc>
            </a:pPr>
            <a:r>
              <a:rPr lang="en-US" sz="3600">
                <a:solidFill>
                  <a:srgbClr val="000000"/>
                </a:solidFill>
                <a:latin typeface="Poppins Bold"/>
                <a:ea typeface="Poppins Bold"/>
                <a:cs typeface="Poppins Bold"/>
                <a:sym typeface="Poppins Bold"/>
              </a:rPr>
              <a:t>Tools and Technology Used (50 words)</a:t>
            </a:r>
          </a:p>
        </p:txBody>
      </p:sp>
      <p:sp>
        <p:nvSpPr>
          <p:cNvPr name="TextBox 4" id="4"/>
          <p:cNvSpPr txBox="true"/>
          <p:nvPr/>
        </p:nvSpPr>
        <p:spPr>
          <a:xfrm rot="0">
            <a:off x="353325" y="2146005"/>
            <a:ext cx="17581350" cy="7321753"/>
          </a:xfrm>
          <a:prstGeom prst="rect">
            <a:avLst/>
          </a:prstGeom>
        </p:spPr>
        <p:txBody>
          <a:bodyPr anchor="t" rtlCol="false" tIns="0" lIns="0" bIns="0" rIns="0">
            <a:spAutoFit/>
          </a:bodyPr>
          <a:lstStyle/>
          <a:p>
            <a:pPr algn="l">
              <a:lnSpc>
                <a:spcPts val="3629"/>
              </a:lnSpc>
              <a:spcBef>
                <a:spcPct val="0"/>
              </a:spcBef>
            </a:pPr>
            <a:r>
              <a:rPr lang="en-US" sz="2630">
                <a:solidFill>
                  <a:srgbClr val="000000"/>
                </a:solidFill>
                <a:latin typeface="Poppins Bold"/>
                <a:ea typeface="Poppins Bold"/>
                <a:cs typeface="Poppins Bold"/>
                <a:sym typeface="Poppins Bold"/>
              </a:rPr>
              <a:t>Astropy</a:t>
            </a:r>
            <a:r>
              <a:rPr lang="en-US" sz="2630">
                <a:solidFill>
                  <a:srgbClr val="000000"/>
                </a:solidFill>
                <a:latin typeface="Poppins"/>
                <a:ea typeface="Poppins"/>
                <a:cs typeface="Poppins"/>
                <a:sym typeface="Poppins"/>
              </a:rPr>
              <a:t>: A powerful library for astronomy that provides functionalities for:</a:t>
            </a:r>
          </a:p>
          <a:p>
            <a:pPr algn="l">
              <a:lnSpc>
                <a:spcPts val="3629"/>
              </a:lnSpc>
              <a:spcBef>
                <a:spcPct val="0"/>
              </a:spcBef>
            </a:pPr>
            <a:r>
              <a:rPr lang="en-US" sz="2630">
                <a:solidFill>
                  <a:srgbClr val="000000"/>
                </a:solidFill>
                <a:latin typeface="Poppins Bold"/>
                <a:ea typeface="Poppins Bold"/>
                <a:cs typeface="Poppins Bold"/>
                <a:sym typeface="Poppins Bold"/>
              </a:rPr>
              <a:t>FITS file handling (astropy.io.fits)</a:t>
            </a:r>
            <a:r>
              <a:rPr lang="en-US" sz="2630">
                <a:solidFill>
                  <a:srgbClr val="000000"/>
                </a:solidFill>
                <a:latin typeface="Poppins"/>
                <a:ea typeface="Poppins"/>
                <a:cs typeface="Poppins"/>
                <a:sym typeface="Poppins"/>
              </a:rPr>
              <a:t>: Reads and writes data stored in Flexible Image Transport System (FITS) format, commonly used in astronomy.</a:t>
            </a:r>
          </a:p>
          <a:p>
            <a:pPr algn="l">
              <a:lnSpc>
                <a:spcPts val="3629"/>
              </a:lnSpc>
              <a:spcBef>
                <a:spcPct val="0"/>
              </a:spcBef>
            </a:pPr>
            <a:r>
              <a:rPr lang="en-US" sz="2630">
                <a:solidFill>
                  <a:srgbClr val="000000"/>
                </a:solidFill>
                <a:latin typeface="Poppins Bold"/>
                <a:ea typeface="Poppins Bold"/>
                <a:cs typeface="Poppins Bold"/>
                <a:sym typeface="Poppins Bold"/>
              </a:rPr>
              <a:t>Time manipulation (astropy.time):</a:t>
            </a:r>
            <a:r>
              <a:rPr lang="en-US" sz="2630">
                <a:solidFill>
                  <a:srgbClr val="000000"/>
                </a:solidFill>
                <a:latin typeface="Poppins"/>
                <a:ea typeface="Poppins"/>
                <a:cs typeface="Poppins"/>
                <a:sym typeface="Poppins"/>
              </a:rPr>
              <a:t> Handles astronomical time scales and conversions.</a:t>
            </a:r>
          </a:p>
          <a:p>
            <a:pPr algn="l">
              <a:lnSpc>
                <a:spcPts val="3629"/>
              </a:lnSpc>
              <a:spcBef>
                <a:spcPct val="0"/>
              </a:spcBef>
            </a:pPr>
            <a:r>
              <a:rPr lang="en-US" sz="2630">
                <a:solidFill>
                  <a:srgbClr val="000000"/>
                </a:solidFill>
                <a:latin typeface="Poppins Bold"/>
                <a:ea typeface="Poppins Bold"/>
                <a:cs typeface="Poppins Bold"/>
                <a:sym typeface="Poppins Bold"/>
              </a:rPr>
              <a:t>Coordinate systems (astropy.coordinates)</a:t>
            </a:r>
            <a:r>
              <a:rPr lang="en-US" sz="2630">
                <a:solidFill>
                  <a:srgbClr val="000000"/>
                </a:solidFill>
                <a:latin typeface="Poppins"/>
                <a:ea typeface="Poppins"/>
                <a:cs typeface="Poppins"/>
                <a:sym typeface="Poppins"/>
              </a:rPr>
              <a:t>: Defines and works with celestial and terrestrial coordinate systems.</a:t>
            </a:r>
          </a:p>
          <a:p>
            <a:pPr algn="l">
              <a:lnSpc>
                <a:spcPts val="3629"/>
              </a:lnSpc>
              <a:spcBef>
                <a:spcPct val="0"/>
              </a:spcBef>
            </a:pPr>
            <a:r>
              <a:rPr lang="en-US" sz="2630">
                <a:solidFill>
                  <a:srgbClr val="000000"/>
                </a:solidFill>
                <a:latin typeface="Poppins Bold"/>
                <a:ea typeface="Poppins Bold"/>
                <a:cs typeface="Poppins Bold"/>
                <a:sym typeface="Poppins Bold"/>
              </a:rPr>
              <a:t>Unit conversion (astropy.units): </a:t>
            </a:r>
            <a:r>
              <a:rPr lang="en-US" sz="2630">
                <a:solidFill>
                  <a:srgbClr val="000000"/>
                </a:solidFill>
                <a:latin typeface="Poppins"/>
                <a:ea typeface="Poppins"/>
                <a:cs typeface="Poppins"/>
                <a:sym typeface="Poppins"/>
              </a:rPr>
              <a:t>Converts between various astronomical units.</a:t>
            </a:r>
          </a:p>
          <a:p>
            <a:pPr algn="l">
              <a:lnSpc>
                <a:spcPts val="3629"/>
              </a:lnSpc>
              <a:spcBef>
                <a:spcPct val="0"/>
              </a:spcBef>
            </a:pPr>
            <a:r>
              <a:rPr lang="en-US" sz="2630">
                <a:solidFill>
                  <a:srgbClr val="000000"/>
                </a:solidFill>
                <a:latin typeface="Poppins Bold"/>
                <a:ea typeface="Poppins Bold"/>
                <a:cs typeface="Poppins Bold"/>
                <a:sym typeface="Poppins Bold"/>
              </a:rPr>
              <a:t>Periodogram calculation (astropy.timeseries):</a:t>
            </a:r>
            <a:r>
              <a:rPr lang="en-US" sz="2630">
                <a:solidFill>
                  <a:srgbClr val="000000"/>
                </a:solidFill>
                <a:latin typeface="Poppins"/>
                <a:ea typeface="Poppins"/>
                <a:cs typeface="Poppins"/>
                <a:sym typeface="Poppins"/>
              </a:rPr>
              <a:t> Calculates the Lomb-Scargle periodogram to identify periodic signals in unevenly sampled data.</a:t>
            </a:r>
          </a:p>
          <a:p>
            <a:pPr algn="l">
              <a:lnSpc>
                <a:spcPts val="3629"/>
              </a:lnSpc>
              <a:spcBef>
                <a:spcPct val="0"/>
              </a:spcBef>
            </a:pPr>
            <a:r>
              <a:rPr lang="en-US" sz="2630">
                <a:solidFill>
                  <a:srgbClr val="000000"/>
                </a:solidFill>
                <a:latin typeface="Poppins Bold"/>
                <a:ea typeface="Poppins Bold"/>
                <a:cs typeface="Poppins Bold"/>
                <a:sym typeface="Poppins Bold"/>
              </a:rPr>
              <a:t>Matplotlib</a:t>
            </a:r>
            <a:r>
              <a:rPr lang="en-US" sz="2630">
                <a:solidFill>
                  <a:srgbClr val="000000"/>
                </a:solidFill>
                <a:latin typeface="Poppins"/>
                <a:ea typeface="Poppins"/>
                <a:cs typeface="Poppins"/>
                <a:sym typeface="Poppins"/>
              </a:rPr>
              <a:t>: A popular library for creating visualizations in Python.</a:t>
            </a:r>
          </a:p>
          <a:p>
            <a:pPr algn="l">
              <a:lnSpc>
                <a:spcPts val="3629"/>
              </a:lnSpc>
              <a:spcBef>
                <a:spcPct val="0"/>
              </a:spcBef>
            </a:pPr>
            <a:r>
              <a:rPr lang="en-US" sz="2630">
                <a:solidFill>
                  <a:srgbClr val="000000"/>
                </a:solidFill>
                <a:latin typeface="Poppins Bold"/>
                <a:ea typeface="Poppins Bold"/>
                <a:cs typeface="Poppins Bold"/>
                <a:sym typeface="Poppins Bold"/>
              </a:rPr>
              <a:t>Collections (defaultdict):</a:t>
            </a:r>
            <a:r>
              <a:rPr lang="en-US" sz="2630">
                <a:solidFill>
                  <a:srgbClr val="000000"/>
                </a:solidFill>
                <a:latin typeface="Poppins"/>
                <a:ea typeface="Poppins"/>
                <a:cs typeface="Poppins"/>
                <a:sym typeface="Poppins"/>
              </a:rPr>
              <a:t> A dictionary subclass that provides a default value for missing keys, useful for grouping data by year in this case.</a:t>
            </a:r>
          </a:p>
          <a:p>
            <a:pPr algn="l">
              <a:lnSpc>
                <a:spcPts val="3629"/>
              </a:lnSpc>
              <a:spcBef>
                <a:spcPct val="0"/>
              </a:spcBef>
            </a:pPr>
            <a:r>
              <a:rPr lang="en-US" sz="2630">
                <a:solidFill>
                  <a:srgbClr val="000000"/>
                </a:solidFill>
                <a:latin typeface="Poppins Bold"/>
                <a:ea typeface="Poppins Bold"/>
                <a:cs typeface="Poppins Bold"/>
                <a:sym typeface="Poppins Bold"/>
              </a:rPr>
              <a:t>NumPy</a:t>
            </a:r>
            <a:r>
              <a:rPr lang="en-US" sz="2630">
                <a:solidFill>
                  <a:srgbClr val="000000"/>
                </a:solidFill>
                <a:latin typeface="Poppins"/>
                <a:ea typeface="Poppins"/>
                <a:cs typeface="Poppins"/>
                <a:sym typeface="Poppins"/>
              </a:rPr>
              <a:t>: A fundamental library for scientific computing in Python, used here for polynomial fitting and calculations.</a:t>
            </a:r>
          </a:p>
          <a:p>
            <a:pPr algn="l">
              <a:lnSpc>
                <a:spcPts val="3629"/>
              </a:lnSpc>
              <a:spcBef>
                <a:spcPct val="0"/>
              </a:spcBef>
            </a:pPr>
            <a:r>
              <a:rPr lang="en-US" sz="2630">
                <a:solidFill>
                  <a:srgbClr val="000000"/>
                </a:solidFill>
                <a:latin typeface="Poppins Bold"/>
                <a:ea typeface="Poppins Bold"/>
                <a:cs typeface="Poppins Bold"/>
                <a:sym typeface="Poppins Bold"/>
              </a:rPr>
              <a:t>Datetime</a:t>
            </a:r>
            <a:r>
              <a:rPr lang="en-US" sz="2630">
                <a:solidFill>
                  <a:srgbClr val="000000"/>
                </a:solidFill>
                <a:latin typeface="Poppins"/>
                <a:ea typeface="Poppins"/>
                <a:cs typeface="Poppins"/>
                <a:sym typeface="Poppins"/>
              </a:rPr>
              <a:t>: Built-in Python module for working with dates and times, used for converting observation times to years.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9"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353325" y="1312821"/>
            <a:ext cx="17581350" cy="641604"/>
          </a:xfrm>
          <a:prstGeom prst="rect">
            <a:avLst/>
          </a:prstGeom>
        </p:spPr>
        <p:txBody>
          <a:bodyPr anchor="t" rtlCol="false" tIns="0" lIns="0" bIns="0" rIns="0">
            <a:spAutoFit/>
          </a:bodyPr>
          <a:lstStyle/>
          <a:p>
            <a:pPr algn="just">
              <a:lnSpc>
                <a:spcPts val="4967"/>
              </a:lnSpc>
            </a:pPr>
            <a:r>
              <a:rPr lang="en-US" sz="3600">
                <a:solidFill>
                  <a:srgbClr val="000000"/>
                </a:solidFill>
                <a:latin typeface="Poppins Bold"/>
                <a:ea typeface="Poppins Bold"/>
                <a:cs typeface="Poppins Bold"/>
                <a:sym typeface="Poppins Bold"/>
              </a:rPr>
              <a:t>Tools and Technology Used (50 words)</a:t>
            </a:r>
          </a:p>
        </p:txBody>
      </p:sp>
      <p:sp>
        <p:nvSpPr>
          <p:cNvPr name="TextBox 4" id="4"/>
          <p:cNvSpPr txBox="true"/>
          <p:nvPr/>
        </p:nvSpPr>
        <p:spPr>
          <a:xfrm rot="0">
            <a:off x="353325" y="2027315"/>
            <a:ext cx="17126843" cy="7598577"/>
          </a:xfrm>
          <a:prstGeom prst="rect">
            <a:avLst/>
          </a:prstGeom>
        </p:spPr>
        <p:txBody>
          <a:bodyPr anchor="t" rtlCol="false" tIns="0" lIns="0" bIns="0" rIns="0">
            <a:spAutoFit/>
          </a:bodyPr>
          <a:lstStyle/>
          <a:p>
            <a:pPr algn="l">
              <a:lnSpc>
                <a:spcPts val="3800"/>
              </a:lnSpc>
              <a:spcBef>
                <a:spcPct val="0"/>
              </a:spcBef>
            </a:pPr>
            <a:r>
              <a:rPr lang="en-US" sz="2753">
                <a:solidFill>
                  <a:srgbClr val="000000"/>
                </a:solidFill>
                <a:latin typeface="Poppins"/>
                <a:ea typeface="Poppins"/>
                <a:cs typeface="Poppins"/>
                <a:sym typeface="Poppins"/>
              </a:rPr>
              <a:t>These tools work together to achieve the following:</a:t>
            </a:r>
          </a:p>
          <a:p>
            <a:pPr algn="l">
              <a:lnSpc>
                <a:spcPts val="3800"/>
              </a:lnSpc>
              <a:spcBef>
                <a:spcPct val="0"/>
              </a:spcBef>
            </a:pPr>
          </a:p>
          <a:p>
            <a:pPr algn="l">
              <a:lnSpc>
                <a:spcPts val="3800"/>
              </a:lnSpc>
              <a:spcBef>
                <a:spcPct val="0"/>
              </a:spcBef>
            </a:pPr>
            <a:r>
              <a:rPr lang="en-US" sz="2753">
                <a:solidFill>
                  <a:srgbClr val="000000"/>
                </a:solidFill>
                <a:latin typeface="Poppins"/>
                <a:ea typeface="Poppins"/>
                <a:cs typeface="Poppins"/>
                <a:sym typeface="Poppins"/>
              </a:rPr>
              <a:t>1.</a:t>
            </a:r>
            <a:r>
              <a:rPr lang="en-US" sz="2753">
                <a:solidFill>
                  <a:srgbClr val="000000"/>
                </a:solidFill>
                <a:latin typeface="Poppins Bold"/>
                <a:ea typeface="Poppins Bold"/>
                <a:cs typeface="Poppins Bold"/>
                <a:sym typeface="Poppins Bold"/>
              </a:rPr>
              <a:t>Data Loading and Correction (FITS, Time, EarthLocation):</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Load data from FITS files containin</a:t>
            </a:r>
            <a:r>
              <a:rPr lang="en-US" sz="2753">
                <a:solidFill>
                  <a:srgbClr val="000000"/>
                </a:solidFill>
                <a:latin typeface="Poppins"/>
                <a:ea typeface="Poppins"/>
                <a:cs typeface="Poppins"/>
                <a:sym typeface="Poppins"/>
              </a:rPr>
              <a:t>g</a:t>
            </a:r>
            <a:r>
              <a:rPr lang="en-US" sz="2753">
                <a:solidFill>
                  <a:srgbClr val="000000"/>
                </a:solidFill>
                <a:latin typeface="Poppins"/>
                <a:ea typeface="Poppins"/>
                <a:cs typeface="Poppins"/>
                <a:sym typeface="Poppins"/>
              </a:rPr>
              <a:t> p</a:t>
            </a:r>
            <a:r>
              <a:rPr lang="en-US" sz="2753">
                <a:solidFill>
                  <a:srgbClr val="000000"/>
                </a:solidFill>
                <a:latin typeface="Poppins"/>
                <a:ea typeface="Poppins"/>
                <a:cs typeface="Poppins"/>
                <a:sym typeface="Poppins"/>
              </a:rPr>
              <a:t>u</a:t>
            </a:r>
            <a:r>
              <a:rPr lang="en-US" sz="2753">
                <a:solidFill>
                  <a:srgbClr val="000000"/>
                </a:solidFill>
                <a:latin typeface="Poppins"/>
                <a:ea typeface="Poppins"/>
                <a:cs typeface="Poppins"/>
                <a:sym typeface="Poppins"/>
              </a:rPr>
              <a:t>lsar observations.</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Co</a:t>
            </a:r>
            <a:r>
              <a:rPr lang="en-US" sz="2753">
                <a:solidFill>
                  <a:srgbClr val="000000"/>
                </a:solidFill>
                <a:latin typeface="Poppins"/>
                <a:ea typeface="Poppins"/>
                <a:cs typeface="Poppins"/>
                <a:sym typeface="Poppins"/>
              </a:rPr>
              <a:t>nve</a:t>
            </a:r>
            <a:r>
              <a:rPr lang="en-US" sz="2753">
                <a:solidFill>
                  <a:srgbClr val="000000"/>
                </a:solidFill>
                <a:latin typeface="Poppins"/>
                <a:ea typeface="Poppins"/>
                <a:cs typeface="Poppins"/>
                <a:sym typeface="Poppins"/>
              </a:rPr>
              <a:t>r</a:t>
            </a:r>
            <a:r>
              <a:rPr lang="en-US" sz="2753">
                <a:solidFill>
                  <a:srgbClr val="000000"/>
                </a:solidFill>
                <a:latin typeface="Poppins"/>
                <a:ea typeface="Poppins"/>
                <a:cs typeface="Poppins"/>
                <a:sym typeface="Poppins"/>
              </a:rPr>
              <a:t>t t</a:t>
            </a:r>
            <a:r>
              <a:rPr lang="en-US" sz="2753">
                <a:solidFill>
                  <a:srgbClr val="000000"/>
                </a:solidFill>
                <a:latin typeface="Poppins"/>
                <a:ea typeface="Poppins"/>
                <a:cs typeface="Poppins"/>
                <a:sym typeface="Poppins"/>
              </a:rPr>
              <a:t>i</a:t>
            </a:r>
            <a:r>
              <a:rPr lang="en-US" sz="2753">
                <a:solidFill>
                  <a:srgbClr val="000000"/>
                </a:solidFill>
                <a:latin typeface="Poppins"/>
                <a:ea typeface="Poppins"/>
                <a:cs typeface="Poppins"/>
                <a:sym typeface="Poppins"/>
              </a:rPr>
              <a:t>m</a:t>
            </a:r>
            <a:r>
              <a:rPr lang="en-US" sz="2753">
                <a:solidFill>
                  <a:srgbClr val="000000"/>
                </a:solidFill>
                <a:latin typeface="Poppins"/>
                <a:ea typeface="Poppins"/>
                <a:cs typeface="Poppins"/>
                <a:sym typeface="Poppins"/>
              </a:rPr>
              <a:t>est</a:t>
            </a:r>
            <a:r>
              <a:rPr lang="en-US" sz="2753">
                <a:solidFill>
                  <a:srgbClr val="000000"/>
                </a:solidFill>
                <a:latin typeface="Poppins"/>
                <a:ea typeface="Poppins"/>
                <a:cs typeface="Poppins"/>
                <a:sym typeface="Poppins"/>
              </a:rPr>
              <a:t>a</a:t>
            </a:r>
            <a:r>
              <a:rPr lang="en-US" sz="2753">
                <a:solidFill>
                  <a:srgbClr val="000000"/>
                </a:solidFill>
                <a:latin typeface="Poppins"/>
                <a:ea typeface="Poppins"/>
                <a:cs typeface="Poppins"/>
                <a:sym typeface="Poppins"/>
              </a:rPr>
              <a:t>m</a:t>
            </a:r>
            <a:r>
              <a:rPr lang="en-US" sz="2753">
                <a:solidFill>
                  <a:srgbClr val="000000"/>
                </a:solidFill>
                <a:latin typeface="Poppins"/>
                <a:ea typeface="Poppins"/>
                <a:cs typeface="Poppins"/>
                <a:sym typeface="Poppins"/>
              </a:rPr>
              <a:t>p</a:t>
            </a:r>
            <a:r>
              <a:rPr lang="en-US" sz="2753">
                <a:solidFill>
                  <a:srgbClr val="000000"/>
                </a:solidFill>
                <a:latin typeface="Poppins"/>
                <a:ea typeface="Poppins"/>
                <a:cs typeface="Poppins"/>
                <a:sym typeface="Poppins"/>
              </a:rPr>
              <a:t>s to</a:t>
            </a:r>
            <a:r>
              <a:rPr lang="en-US" sz="2753">
                <a:solidFill>
                  <a:srgbClr val="000000"/>
                </a:solidFill>
                <a:latin typeface="Poppins"/>
                <a:ea typeface="Poppins"/>
                <a:cs typeface="Poppins"/>
                <a:sym typeface="Poppins"/>
              </a:rPr>
              <a:t> a </a:t>
            </a:r>
            <a:r>
              <a:rPr lang="en-US" sz="2753">
                <a:solidFill>
                  <a:srgbClr val="000000"/>
                </a:solidFill>
                <a:latin typeface="Poppins"/>
                <a:ea typeface="Poppins"/>
                <a:cs typeface="Poppins"/>
                <a:sym typeface="Poppins"/>
              </a:rPr>
              <a:t>co</a:t>
            </a:r>
            <a:r>
              <a:rPr lang="en-US" sz="2753">
                <a:solidFill>
                  <a:srgbClr val="000000"/>
                </a:solidFill>
                <a:latin typeface="Poppins"/>
                <a:ea typeface="Poppins"/>
                <a:cs typeface="Poppins"/>
                <a:sym typeface="Poppins"/>
              </a:rPr>
              <a:t>mm</a:t>
            </a:r>
            <a:r>
              <a:rPr lang="en-US" sz="2753">
                <a:solidFill>
                  <a:srgbClr val="000000"/>
                </a:solidFill>
                <a:latin typeface="Poppins"/>
                <a:ea typeface="Poppins"/>
                <a:cs typeface="Poppins"/>
                <a:sym typeface="Poppins"/>
              </a:rPr>
              <a:t>on time format (Time).</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Apply barycentric correction</a:t>
            </a:r>
            <a:r>
              <a:rPr lang="en-US" sz="2753">
                <a:solidFill>
                  <a:srgbClr val="000000"/>
                </a:solidFill>
                <a:latin typeface="Poppins"/>
                <a:ea typeface="Poppins"/>
                <a:cs typeface="Poppins"/>
                <a:sym typeface="Poppins"/>
              </a:rPr>
              <a:t> t</a:t>
            </a:r>
            <a:r>
              <a:rPr lang="en-US" sz="2753">
                <a:solidFill>
                  <a:srgbClr val="000000"/>
                </a:solidFill>
                <a:latin typeface="Poppins"/>
                <a:ea typeface="Poppins"/>
                <a:cs typeface="Poppins"/>
                <a:sym typeface="Poppins"/>
              </a:rPr>
              <a:t>o a</a:t>
            </a:r>
            <a:r>
              <a:rPr lang="en-US" sz="2753">
                <a:solidFill>
                  <a:srgbClr val="000000"/>
                </a:solidFill>
                <a:latin typeface="Poppins"/>
                <a:ea typeface="Poppins"/>
                <a:cs typeface="Poppins"/>
                <a:sym typeface="Poppins"/>
              </a:rPr>
              <a:t>cc</a:t>
            </a:r>
            <a:r>
              <a:rPr lang="en-US" sz="2753">
                <a:solidFill>
                  <a:srgbClr val="000000"/>
                </a:solidFill>
                <a:latin typeface="Poppins"/>
                <a:ea typeface="Poppins"/>
                <a:cs typeface="Poppins"/>
                <a:sym typeface="Poppins"/>
              </a:rPr>
              <a:t>ount </a:t>
            </a:r>
            <a:r>
              <a:rPr lang="en-US" sz="2753">
                <a:solidFill>
                  <a:srgbClr val="000000"/>
                </a:solidFill>
                <a:latin typeface="Poppins"/>
                <a:ea typeface="Poppins"/>
                <a:cs typeface="Poppins"/>
                <a:sym typeface="Poppins"/>
              </a:rPr>
              <a:t>f</a:t>
            </a:r>
            <a:r>
              <a:rPr lang="en-US" sz="2753">
                <a:solidFill>
                  <a:srgbClr val="000000"/>
                </a:solidFill>
                <a:latin typeface="Poppins"/>
                <a:ea typeface="Poppins"/>
                <a:cs typeface="Poppins"/>
                <a:sym typeface="Poppins"/>
              </a:rPr>
              <a:t>or the Earth's motion (EarthLocation).</a:t>
            </a:r>
          </a:p>
          <a:p>
            <a:pPr algn="l">
              <a:lnSpc>
                <a:spcPts val="3800"/>
              </a:lnSpc>
              <a:spcBef>
                <a:spcPct val="0"/>
              </a:spcBef>
            </a:pPr>
            <a:r>
              <a:rPr lang="en-US" sz="2753">
                <a:solidFill>
                  <a:srgbClr val="000000"/>
                </a:solidFill>
                <a:latin typeface="Poppins"/>
                <a:ea typeface="Poppins"/>
                <a:cs typeface="Poppins"/>
                <a:sym typeface="Poppins"/>
              </a:rPr>
              <a:t>2.</a:t>
            </a:r>
            <a:r>
              <a:rPr lang="en-US" sz="2753">
                <a:solidFill>
                  <a:srgbClr val="000000"/>
                </a:solidFill>
                <a:latin typeface="Poppins Bold"/>
                <a:ea typeface="Poppins Bold"/>
                <a:cs typeface="Poppins Bold"/>
                <a:sym typeface="Poppins Bold"/>
              </a:rPr>
              <a:t>Period Calculation (LombScargle):</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Calculate the rotation period of the pulsar using the Lomb-Scargle periodogram for each observation.</a:t>
            </a:r>
          </a:p>
          <a:p>
            <a:pPr algn="l">
              <a:lnSpc>
                <a:spcPts val="3800"/>
              </a:lnSpc>
              <a:spcBef>
                <a:spcPct val="0"/>
              </a:spcBef>
            </a:pPr>
            <a:r>
              <a:rPr lang="en-US" sz="2753">
                <a:solidFill>
                  <a:srgbClr val="000000"/>
                </a:solidFill>
                <a:latin typeface="Poppins"/>
                <a:ea typeface="Poppins"/>
                <a:cs typeface="Poppins"/>
                <a:sym typeface="Poppins"/>
              </a:rPr>
              <a:t>3.</a:t>
            </a:r>
            <a:r>
              <a:rPr lang="en-US" sz="2753">
                <a:solidFill>
                  <a:srgbClr val="000000"/>
                </a:solidFill>
                <a:latin typeface="Poppins Bold"/>
                <a:ea typeface="Poppins Bold"/>
                <a:cs typeface="Poppins Bold"/>
                <a:sym typeface="Poppins Bold"/>
              </a:rPr>
              <a:t>Yearly Analysis (collections.defaultdict):</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Group</a:t>
            </a:r>
            <a:r>
              <a:rPr lang="en-US" sz="2753">
                <a:solidFill>
                  <a:srgbClr val="000000"/>
                </a:solidFill>
                <a:latin typeface="Poppins"/>
                <a:ea typeface="Poppins"/>
                <a:cs typeface="Poppins"/>
                <a:sym typeface="Poppins"/>
              </a:rPr>
              <a:t> observations by year.</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Calculate the mean period for each year's observations.</a:t>
            </a:r>
          </a:p>
          <a:p>
            <a:pPr algn="l">
              <a:lnSpc>
                <a:spcPts val="3800"/>
              </a:lnSpc>
              <a:spcBef>
                <a:spcPct val="0"/>
              </a:spcBef>
            </a:pPr>
            <a:r>
              <a:rPr lang="en-US" sz="2753">
                <a:solidFill>
                  <a:srgbClr val="000000"/>
                </a:solidFill>
                <a:latin typeface="Poppins"/>
                <a:ea typeface="Poppins"/>
                <a:cs typeface="Poppins"/>
                <a:sym typeface="Poppins"/>
              </a:rPr>
              <a:t>4.</a:t>
            </a:r>
            <a:r>
              <a:rPr lang="en-US" sz="2753">
                <a:solidFill>
                  <a:srgbClr val="000000"/>
                </a:solidFill>
                <a:latin typeface="Poppins Bold"/>
                <a:ea typeface="Poppins Bold"/>
                <a:cs typeface="Poppins Bold"/>
                <a:sym typeface="Poppins Bold"/>
              </a:rPr>
              <a:t>Plotting and Trend Analysis (Matplotlib, NumPy):</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Create plots to visualize the observed periods and their mean values ove</a:t>
            </a:r>
            <a:r>
              <a:rPr lang="en-US" sz="2753">
                <a:solidFill>
                  <a:srgbClr val="000000"/>
                </a:solidFill>
                <a:latin typeface="Poppins"/>
                <a:ea typeface="Poppins"/>
                <a:cs typeface="Poppins"/>
                <a:sym typeface="Poppins"/>
              </a:rPr>
              <a:t>r </a:t>
            </a:r>
            <a:r>
              <a:rPr lang="en-US" sz="2753">
                <a:solidFill>
                  <a:srgbClr val="000000"/>
                </a:solidFill>
                <a:latin typeface="Poppins"/>
                <a:ea typeface="Poppins"/>
                <a:cs typeface="Poppins"/>
                <a:sym typeface="Poppins"/>
              </a:rPr>
              <a:t>time</a:t>
            </a:r>
            <a:r>
              <a:rPr lang="en-US" sz="2753">
                <a:solidFill>
                  <a:srgbClr val="000000"/>
                </a:solidFill>
                <a:latin typeface="Poppins"/>
                <a:ea typeface="Poppins"/>
                <a:cs typeface="Poppins"/>
                <a:sym typeface="Poppins"/>
              </a:rPr>
              <a:t>.</a:t>
            </a:r>
          </a:p>
          <a:p>
            <a:pPr algn="l" marL="1189093" indent="-396364" lvl="2">
              <a:lnSpc>
                <a:spcPts val="3800"/>
              </a:lnSpc>
              <a:spcBef>
                <a:spcPct val="0"/>
              </a:spcBef>
              <a:buFont typeface="Arial"/>
              <a:buChar char="⚬"/>
            </a:pPr>
            <a:r>
              <a:rPr lang="en-US" sz="2753">
                <a:solidFill>
                  <a:srgbClr val="000000"/>
                </a:solidFill>
                <a:latin typeface="Poppins"/>
                <a:ea typeface="Poppins"/>
                <a:cs typeface="Poppins"/>
                <a:sym typeface="Poppins"/>
              </a:rPr>
              <a:t>Fit a linear trendline to estimate the pulsar's spin-down rate.</a:t>
            </a:r>
          </a:p>
          <a:p>
            <a:pPr algn="l">
              <a:lnSpc>
                <a:spcPts val="338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311325" y="1608875"/>
            <a:ext cx="17605350" cy="641604"/>
          </a:xfrm>
          <a:prstGeom prst="rect">
            <a:avLst/>
          </a:prstGeom>
        </p:spPr>
        <p:txBody>
          <a:bodyPr anchor="t" rtlCol="false" tIns="0" lIns="0" bIns="0" rIns="0">
            <a:spAutoFit/>
          </a:bodyPr>
          <a:lstStyle/>
          <a:p>
            <a:pPr algn="just">
              <a:lnSpc>
                <a:spcPts val="4967"/>
              </a:lnSpc>
            </a:pPr>
            <a:r>
              <a:rPr lang="en-US" sz="3600">
                <a:solidFill>
                  <a:srgbClr val="000000"/>
                </a:solidFill>
                <a:latin typeface="Poppins Bold"/>
                <a:ea typeface="Poppins Bold"/>
                <a:cs typeface="Poppins Bold"/>
                <a:sym typeface="Poppins Bold"/>
              </a:rPr>
              <a:t>Detailed solution and Approach (250-300 words)</a:t>
            </a:r>
          </a:p>
        </p:txBody>
      </p:sp>
      <p:sp>
        <p:nvSpPr>
          <p:cNvPr name="TextBox 4" id="4"/>
          <p:cNvSpPr txBox="true"/>
          <p:nvPr/>
        </p:nvSpPr>
        <p:spPr>
          <a:xfrm rot="0">
            <a:off x="311325" y="2492244"/>
            <a:ext cx="17303973" cy="7794756"/>
          </a:xfrm>
          <a:prstGeom prst="rect">
            <a:avLst/>
          </a:prstGeom>
        </p:spPr>
        <p:txBody>
          <a:bodyPr anchor="t" rtlCol="false" tIns="0" lIns="0" bIns="0" rIns="0">
            <a:spAutoFit/>
          </a:bodyPr>
          <a:lstStyle/>
          <a:p>
            <a:pPr algn="l">
              <a:lnSpc>
                <a:spcPts val="3250"/>
              </a:lnSpc>
              <a:spcBef>
                <a:spcPct val="0"/>
              </a:spcBef>
            </a:pPr>
            <a:r>
              <a:rPr lang="en-US" sz="2355">
                <a:solidFill>
                  <a:srgbClr val="000000"/>
                </a:solidFill>
                <a:latin typeface="Poppins"/>
                <a:ea typeface="Poppins"/>
                <a:cs typeface="Poppins"/>
                <a:sym typeface="Poppins"/>
              </a:rPr>
              <a:t>To analyze the Crab Pulsar's spin-down event, we followed a systematic approach involving data collection, processing, and analysis. We accessed the AstroSat data archive portal of the Indian Space Science Data Center (ISSDC) at </a:t>
            </a:r>
            <a:r>
              <a:rPr lang="en-US" sz="2355" u="sng">
                <a:solidFill>
                  <a:srgbClr val="000000"/>
                </a:solidFill>
                <a:latin typeface="Poppins"/>
                <a:ea typeface="Poppins"/>
                <a:cs typeface="Poppins"/>
                <a:sym typeface="Poppins"/>
                <a:hlinkClick r:id="rId3" tooltip="https://astrobrowse.issdc.gov.in/astro_archive/archive/Home.jsp"/>
              </a:rPr>
              <a:t>AstroBrowse</a:t>
            </a:r>
            <a:r>
              <a:rPr lang="en-US" sz="2355">
                <a:solidFill>
                  <a:srgbClr val="000000"/>
                </a:solidFill>
                <a:latin typeface="Poppins"/>
                <a:ea typeface="Poppins"/>
                <a:cs typeface="Poppins"/>
                <a:sym typeface="Poppins"/>
              </a:rPr>
              <a:t> to download the required AstroSat data. We selected long observations of the Crab pulsar spanning different years using the LAXPC and CZTI instruments of AstroSat, ensuring the duration exceeded 60 minutes</a:t>
            </a:r>
            <a:r>
              <a:rPr lang="en-US" sz="2355">
                <a:solidFill>
                  <a:srgbClr val="000000"/>
                </a:solidFill>
                <a:latin typeface="Poppins"/>
                <a:ea typeface="Poppins"/>
                <a:cs typeface="Poppins"/>
                <a:sym typeface="Poppins"/>
              </a:rPr>
              <a:t>. </a:t>
            </a:r>
          </a:p>
          <a:p>
            <a:pPr algn="l">
              <a:lnSpc>
                <a:spcPts val="3250"/>
              </a:lnSpc>
              <a:spcBef>
                <a:spcPct val="0"/>
              </a:spcBef>
            </a:pPr>
          </a:p>
          <a:p>
            <a:pPr algn="l">
              <a:lnSpc>
                <a:spcPts val="3250"/>
              </a:lnSpc>
              <a:spcBef>
                <a:spcPct val="0"/>
              </a:spcBef>
            </a:pPr>
            <a:r>
              <a:rPr lang="en-US" sz="2355">
                <a:solidFill>
                  <a:srgbClr val="000000"/>
                </a:solidFill>
                <a:latin typeface="Poppins"/>
                <a:ea typeface="Poppins"/>
                <a:cs typeface="Poppins"/>
                <a:sym typeface="Poppins"/>
              </a:rPr>
              <a:t>Next, we applied barycentric correction to the photon arrival times of the observations to obtain accurate pulse profiles and measure the pulse period. We analyzed these pulse profiles to determine the rotation period of the Crab pulsar during different time intervals.</a:t>
            </a:r>
          </a:p>
          <a:p>
            <a:pPr algn="l">
              <a:lnSpc>
                <a:spcPts val="3250"/>
              </a:lnSpc>
              <a:spcBef>
                <a:spcPct val="0"/>
              </a:spcBef>
            </a:pPr>
          </a:p>
          <a:p>
            <a:pPr algn="l">
              <a:lnSpc>
                <a:spcPts val="3250"/>
              </a:lnSpc>
              <a:spcBef>
                <a:spcPct val="0"/>
              </a:spcBef>
            </a:pPr>
            <a:r>
              <a:rPr lang="en-US" sz="2355">
                <a:solidFill>
                  <a:srgbClr val="000000"/>
                </a:solidFill>
                <a:latin typeface="Poppins"/>
                <a:ea typeface="Poppins"/>
                <a:cs typeface="Poppins"/>
                <a:sym typeface="Poppins"/>
              </a:rPr>
              <a:t>Observations were plotted with the pulse period on the y-axis and the year on the x-axis. Key statistical features such as mean periods for each year, a linear trend line, and a mean period spline were added to visualise the data accurately. Our analysis also accounted for glitches experienced by the pulsar during this period, as discussed in literature </a:t>
            </a:r>
            <a:r>
              <a:rPr lang="en-US" sz="2355" u="sng">
                <a:solidFill>
                  <a:srgbClr val="000000"/>
                </a:solidFill>
                <a:latin typeface="Poppins"/>
                <a:ea typeface="Poppins"/>
                <a:cs typeface="Poppins"/>
                <a:sym typeface="Poppins"/>
                <a:hlinkClick r:id="rId4" tooltip="https://www.aanda.org/articles/aa/full_html/2017/01/aa30235-16/aa30235-16.html"/>
              </a:rPr>
              <a:t>A&amp;A</a:t>
            </a:r>
            <a:r>
              <a:rPr lang="en-US" sz="2355">
                <a:solidFill>
                  <a:srgbClr val="000000"/>
                </a:solidFill>
                <a:latin typeface="Poppins"/>
                <a:ea typeface="Poppins"/>
                <a:cs typeface="Poppins"/>
                <a:sym typeface="Poppins"/>
              </a:rPr>
              <a:t>.</a:t>
            </a:r>
          </a:p>
          <a:p>
            <a:pPr algn="l">
              <a:lnSpc>
                <a:spcPts val="3250"/>
              </a:lnSpc>
              <a:spcBef>
                <a:spcPct val="0"/>
              </a:spcBef>
            </a:pPr>
          </a:p>
          <a:p>
            <a:pPr algn="l">
              <a:lnSpc>
                <a:spcPts val="3250"/>
              </a:lnSpc>
              <a:spcBef>
                <a:spcPct val="0"/>
              </a:spcBef>
            </a:pPr>
            <a:r>
              <a:rPr lang="en-US" sz="2355">
                <a:solidFill>
                  <a:srgbClr val="000000"/>
                </a:solidFill>
                <a:latin typeface="Poppins"/>
                <a:ea typeface="Poppins"/>
                <a:cs typeface="Poppins"/>
                <a:sym typeface="Poppins"/>
              </a:rPr>
              <a:t>In addition, we plotted the pulse period data from 2015 to 2022. Observations were visualized with mean periods for each year, a linear trend line, and a mean period spline. This revealed a complex trend: </a:t>
            </a:r>
            <a:r>
              <a:rPr lang="en-US" sz="2355">
                <a:solidFill>
                  <a:srgbClr val="000000"/>
                </a:solidFill>
                <a:latin typeface="Poppins Italics"/>
                <a:ea typeface="Poppins Italics"/>
                <a:cs typeface="Poppins Italics"/>
                <a:sym typeface="Poppins Italics"/>
              </a:rPr>
              <a:t>an initial increase in the pulse period from 2015 to 2017, a significant decrease from 2017 to 2018, followed by stabilization from 2018 to 2022.</a:t>
            </a:r>
          </a:p>
          <a:p>
            <a:pPr algn="l">
              <a:lnSpc>
                <a:spcPts val="325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Freeform 3" id="3"/>
          <p:cNvSpPr/>
          <p:nvPr/>
        </p:nvSpPr>
        <p:spPr>
          <a:xfrm flipH="false" flipV="false" rot="0">
            <a:off x="2200089" y="1359539"/>
            <a:ext cx="13887822" cy="7898761"/>
          </a:xfrm>
          <a:custGeom>
            <a:avLst/>
            <a:gdLst/>
            <a:ahLst/>
            <a:cxnLst/>
            <a:rect r="r" b="b" t="t" l="l"/>
            <a:pathLst>
              <a:path h="7898761" w="13887822">
                <a:moveTo>
                  <a:pt x="0" y="0"/>
                </a:moveTo>
                <a:lnTo>
                  <a:pt x="13887822" y="0"/>
                </a:lnTo>
                <a:lnTo>
                  <a:pt x="13887822" y="7898761"/>
                </a:lnTo>
                <a:lnTo>
                  <a:pt x="0" y="7898761"/>
                </a:lnTo>
                <a:lnTo>
                  <a:pt x="0" y="0"/>
                </a:lnTo>
                <a:close/>
              </a:path>
            </a:pathLst>
          </a:custGeom>
          <a:blipFill>
            <a:blip r:embed="rId3"/>
            <a:stretch>
              <a:fillRect l="0" t="0" r="0" b="0"/>
            </a:stretch>
          </a:blipFill>
        </p:spPr>
      </p:sp>
      <p:sp>
        <p:nvSpPr>
          <p:cNvPr name="TextBox 4" id="4"/>
          <p:cNvSpPr txBox="true"/>
          <p:nvPr/>
        </p:nvSpPr>
        <p:spPr>
          <a:xfrm rot="0">
            <a:off x="284282" y="9220200"/>
            <a:ext cx="16975018" cy="656589"/>
          </a:xfrm>
          <a:prstGeom prst="rect">
            <a:avLst/>
          </a:prstGeom>
        </p:spPr>
        <p:txBody>
          <a:bodyPr anchor="t" rtlCol="false" tIns="0" lIns="0" bIns="0" rIns="0">
            <a:spAutoFit/>
          </a:bodyPr>
          <a:lstStyle/>
          <a:p>
            <a:pPr algn="ctr">
              <a:lnSpc>
                <a:spcPts val="2660"/>
              </a:lnSpc>
            </a:pPr>
            <a:r>
              <a:rPr lang="en-US" sz="1900">
                <a:solidFill>
                  <a:srgbClr val="000000"/>
                </a:solidFill>
                <a:latin typeface="Canva Sans Italics"/>
                <a:ea typeface="Canva Sans Italics"/>
                <a:cs typeface="Canva Sans Italics"/>
                <a:sym typeface="Canva Sans Italics"/>
              </a:rPr>
              <a:t>Figure1: LAXPC Instrument data  applying barycentric correction, and measuring pulse periods. The pulse period data from 2015 to 2022 was plotted with mean periods, a linear trend line, and a spline, revealing an initial increase, a significant decrease, and then stabilization over 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311325" y="1608875"/>
            <a:ext cx="17605350" cy="641604"/>
          </a:xfrm>
          <a:prstGeom prst="rect">
            <a:avLst/>
          </a:prstGeom>
        </p:spPr>
        <p:txBody>
          <a:bodyPr anchor="t" rtlCol="false" tIns="0" lIns="0" bIns="0" rIns="0">
            <a:spAutoFit/>
          </a:bodyPr>
          <a:lstStyle/>
          <a:p>
            <a:pPr algn="just">
              <a:lnSpc>
                <a:spcPts val="4967"/>
              </a:lnSpc>
            </a:pPr>
            <a:r>
              <a:rPr lang="en-US" sz="3600">
                <a:solidFill>
                  <a:srgbClr val="000000"/>
                </a:solidFill>
                <a:latin typeface="Poppins Bold"/>
                <a:ea typeface="Poppins Bold"/>
                <a:cs typeface="Poppins Bold"/>
                <a:sym typeface="Poppins Bold"/>
              </a:rPr>
              <a:t>Detailed solution and Approach (250-300 words)</a:t>
            </a:r>
          </a:p>
        </p:txBody>
      </p:sp>
      <p:sp>
        <p:nvSpPr>
          <p:cNvPr name="TextBox 4" id="4"/>
          <p:cNvSpPr txBox="true"/>
          <p:nvPr/>
        </p:nvSpPr>
        <p:spPr>
          <a:xfrm rot="0">
            <a:off x="311325" y="2373322"/>
            <a:ext cx="16947975" cy="9011593"/>
          </a:xfrm>
          <a:prstGeom prst="rect">
            <a:avLst/>
          </a:prstGeom>
        </p:spPr>
        <p:txBody>
          <a:bodyPr anchor="t" rtlCol="false" tIns="0" lIns="0" bIns="0" rIns="0">
            <a:spAutoFit/>
          </a:bodyPr>
          <a:lstStyle/>
          <a:p>
            <a:pPr algn="l">
              <a:lnSpc>
                <a:spcPts val="3393"/>
              </a:lnSpc>
              <a:spcBef>
                <a:spcPct val="0"/>
              </a:spcBef>
            </a:pPr>
            <a:r>
              <a:rPr lang="en-US" sz="2458">
                <a:solidFill>
                  <a:srgbClr val="000000"/>
                </a:solidFill>
                <a:latin typeface="Poppins"/>
                <a:ea typeface="Poppins"/>
                <a:cs typeface="Poppins"/>
                <a:sym typeface="Poppins"/>
              </a:rPr>
              <a:t>Historically, prior to the 2011 glitch, the pulsar had a consistent spin-down rate. Post-2011 glitch, the spin-down rate decreased sharply, followed by an unexpected speed-up around 1200 days after the glitch. Pre-speed-up, the spin-down rate was approximately -3.78 × 10^-10 Hz/s. Post-speed-up, the rate changed by +0.15 × 10^-10 Hz/s, indicating a 15% reduction in deceleration.By comparing the rotation periods measured across various time intervals, </a:t>
            </a:r>
            <a:r>
              <a:rPr lang="en-US" sz="2458" u="none">
                <a:solidFill>
                  <a:srgbClr val="000000"/>
                </a:solidFill>
                <a:latin typeface="Poppins"/>
                <a:ea typeface="Poppins"/>
                <a:cs typeface="Poppins"/>
                <a:sym typeface="Poppins"/>
              </a:rPr>
              <a:t>we</a:t>
            </a:r>
            <a:r>
              <a:rPr lang="en-US" sz="2458">
                <a:solidFill>
                  <a:srgbClr val="000000"/>
                </a:solidFill>
                <a:latin typeface="Poppins"/>
                <a:ea typeface="Poppins"/>
                <a:cs typeface="Poppins"/>
                <a:sym typeface="Poppins"/>
              </a:rPr>
              <a:t> computed the change in the rotation period of the pulsar over time. We compared our results agains</a:t>
            </a:r>
            <a:r>
              <a:rPr lang="en-US" sz="2458">
                <a:solidFill>
                  <a:srgbClr val="000000"/>
                </a:solidFill>
                <a:latin typeface="Poppins"/>
                <a:ea typeface="Poppins"/>
                <a:cs typeface="Poppins"/>
                <a:sym typeface="Poppins"/>
              </a:rPr>
              <a:t>t research papers and data sources like Jodrell Bank to evaluate accuracy. </a:t>
            </a:r>
          </a:p>
          <a:p>
            <a:pPr algn="l">
              <a:lnSpc>
                <a:spcPts val="3393"/>
              </a:lnSpc>
              <a:spcBef>
                <a:spcPct val="0"/>
              </a:spcBef>
            </a:pPr>
          </a:p>
          <a:p>
            <a:pPr algn="l">
              <a:lnSpc>
                <a:spcPts val="3393"/>
              </a:lnSpc>
              <a:spcBef>
                <a:spcPct val="0"/>
              </a:spcBef>
            </a:pPr>
            <a:r>
              <a:rPr lang="en-US" sz="2458">
                <a:solidFill>
                  <a:srgbClr val="000000"/>
                </a:solidFill>
                <a:latin typeface="Poppins"/>
                <a:ea typeface="Poppins"/>
                <a:cs typeface="Poppins"/>
                <a:sym typeface="Poppins"/>
              </a:rPr>
              <a:t>The differences in rotation period we found were:</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2016:  </a:t>
            </a:r>
            <a:r>
              <a:rPr lang="en-US" sz="2458">
                <a:solidFill>
                  <a:srgbClr val="000000"/>
                </a:solidFill>
                <a:latin typeface="Poppins Bold"/>
                <a:ea typeface="Poppins Bold"/>
                <a:cs typeface="Poppins Bold"/>
                <a:sym typeface="Poppins Bold"/>
              </a:rPr>
              <a:t>Difference = -1.0420%%</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2017:</a:t>
            </a:r>
            <a:r>
              <a:rPr lang="en-US" sz="2458">
                <a:solidFill>
                  <a:srgbClr val="000000"/>
                </a:solidFill>
                <a:latin typeface="Poppins Bold"/>
                <a:ea typeface="Poppins Bold"/>
                <a:cs typeface="Poppins Bold"/>
                <a:sym typeface="Poppins Bold"/>
              </a:rPr>
              <a:t>   Difference = -1.9090%</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2018:  </a:t>
            </a:r>
            <a:r>
              <a:rPr lang="en-US" sz="2458">
                <a:solidFill>
                  <a:srgbClr val="000000"/>
                </a:solidFill>
                <a:latin typeface="Poppins Bold"/>
                <a:ea typeface="Poppins Bold"/>
                <a:cs typeface="Poppins Bold"/>
                <a:sym typeface="Poppins Bold"/>
              </a:rPr>
              <a:t>Difference = -1.6326%</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2020: </a:t>
            </a:r>
            <a:r>
              <a:rPr lang="en-US" sz="2458">
                <a:solidFill>
                  <a:srgbClr val="000000"/>
                </a:solidFill>
                <a:latin typeface="Poppins Bold"/>
                <a:ea typeface="Poppins Bold"/>
                <a:cs typeface="Poppins Bold"/>
                <a:sym typeface="Poppins Bold"/>
              </a:rPr>
              <a:t>Difference = -1.1838%%</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2022: </a:t>
            </a:r>
            <a:r>
              <a:rPr lang="en-US" sz="2458">
                <a:solidFill>
                  <a:srgbClr val="000000"/>
                </a:solidFill>
                <a:latin typeface="Poppins Bold"/>
                <a:ea typeface="Poppins Bold"/>
                <a:cs typeface="Poppins Bold"/>
                <a:sym typeface="Poppins Bold"/>
              </a:rPr>
              <a:t>Difference = -1.2585%</a:t>
            </a:r>
          </a:p>
          <a:p>
            <a:pPr algn="l" marL="530847" indent="-265423" lvl="1">
              <a:lnSpc>
                <a:spcPts val="3393"/>
              </a:lnSpc>
              <a:spcBef>
                <a:spcPct val="0"/>
              </a:spcBef>
              <a:buFont typeface="Arial"/>
              <a:buChar char="•"/>
            </a:pPr>
            <a:r>
              <a:rPr lang="en-US" sz="2458">
                <a:solidFill>
                  <a:srgbClr val="000000"/>
                </a:solidFill>
                <a:latin typeface="Poppins"/>
                <a:ea typeface="Poppins"/>
                <a:cs typeface="Poppins"/>
                <a:sym typeface="Poppins"/>
              </a:rPr>
              <a:t>Year 2015:  </a:t>
            </a:r>
            <a:r>
              <a:rPr lang="en-US" sz="2458">
                <a:solidFill>
                  <a:srgbClr val="000000"/>
                </a:solidFill>
                <a:latin typeface="Poppins Bold"/>
                <a:ea typeface="Poppins Bold"/>
                <a:cs typeface="Poppins Bold"/>
                <a:sym typeface="Poppins Bold"/>
              </a:rPr>
              <a:t>Difference = -1.0002%</a:t>
            </a:r>
          </a:p>
          <a:p>
            <a:pPr algn="l">
              <a:lnSpc>
                <a:spcPts val="3393"/>
              </a:lnSpc>
              <a:spcBef>
                <a:spcPct val="0"/>
              </a:spcBef>
            </a:pPr>
          </a:p>
          <a:p>
            <a:pPr algn="l">
              <a:lnSpc>
                <a:spcPts val="3393"/>
              </a:lnSpc>
              <a:spcBef>
                <a:spcPct val="0"/>
              </a:spcBef>
            </a:pPr>
            <a:r>
              <a:rPr lang="en-US" sz="2458">
                <a:solidFill>
                  <a:srgbClr val="000000"/>
                </a:solidFill>
                <a:latin typeface="Poppins"/>
                <a:ea typeface="Poppins"/>
                <a:cs typeface="Poppins"/>
                <a:sym typeface="Poppins"/>
              </a:rPr>
              <a:t>Our analysis also accounted for glitches experienced by the pulsar during this period, as discussed in literature </a:t>
            </a:r>
            <a:r>
              <a:rPr lang="en-US" sz="2458" u="sng">
                <a:solidFill>
                  <a:srgbClr val="000000"/>
                </a:solidFill>
                <a:latin typeface="Poppins"/>
                <a:ea typeface="Poppins"/>
                <a:cs typeface="Poppins"/>
                <a:sym typeface="Poppins"/>
                <a:hlinkClick r:id="rId3" tooltip="https://www.aanda.org/articles/aa/full_html/2017/01/aa30235-16/aa30235-16.html"/>
              </a:rPr>
              <a:t>A&amp;A</a:t>
            </a:r>
            <a:r>
              <a:rPr lang="en-US" sz="2458">
                <a:solidFill>
                  <a:srgbClr val="000000"/>
                </a:solidFill>
                <a:latin typeface="Poppins"/>
                <a:ea typeface="Poppins"/>
                <a:cs typeface="Poppins"/>
                <a:sym typeface="Poppins"/>
              </a:rPr>
              <a:t> in the study "4</a:t>
            </a:r>
            <a:r>
              <a:rPr lang="en-US" sz="2458" u="sng">
                <a:solidFill>
                  <a:srgbClr val="000000"/>
                </a:solidFill>
                <a:latin typeface="Poppins"/>
                <a:ea typeface="Poppins"/>
                <a:cs typeface="Poppins"/>
                <a:sym typeface="Poppins"/>
                <a:hlinkClick r:id="rId4" tooltip="https://arxiv.org/pdf/1410.0886"/>
              </a:rPr>
              <a:t>5 Years of Rotation of the Crab Pulsar</a:t>
            </a:r>
            <a:r>
              <a:rPr lang="en-US" sz="2458">
                <a:solidFill>
                  <a:srgbClr val="000000"/>
                </a:solidFill>
                <a:latin typeface="Poppins"/>
                <a:ea typeface="Poppins"/>
                <a:cs typeface="Poppins"/>
                <a:sym typeface="Poppins"/>
              </a:rPr>
              <a:t>" which documents 24 such glitches recorded over 45 years since 1984.</a:t>
            </a:r>
          </a:p>
          <a:p>
            <a:pPr algn="l">
              <a:lnSpc>
                <a:spcPts val="3393"/>
              </a:lnSpc>
              <a:spcBef>
                <a:spcPct val="0"/>
              </a:spcBef>
            </a:pPr>
          </a:p>
          <a:p>
            <a:pPr algn="l">
              <a:lnSpc>
                <a:spcPts val="3393"/>
              </a:lnSpc>
              <a:spcBef>
                <a:spcPct val="0"/>
              </a:spcBef>
            </a:pPr>
          </a:p>
          <a:p>
            <a:pPr algn="l">
              <a:lnSpc>
                <a:spcPts val="339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Freeform 3" id="3"/>
          <p:cNvSpPr/>
          <p:nvPr/>
        </p:nvSpPr>
        <p:spPr>
          <a:xfrm flipH="false" flipV="false" rot="0">
            <a:off x="582918" y="1341690"/>
            <a:ext cx="14490900" cy="7718133"/>
          </a:xfrm>
          <a:custGeom>
            <a:avLst/>
            <a:gdLst/>
            <a:ahLst/>
            <a:cxnLst/>
            <a:rect r="r" b="b" t="t" l="l"/>
            <a:pathLst>
              <a:path h="7718133" w="14490900">
                <a:moveTo>
                  <a:pt x="0" y="0"/>
                </a:moveTo>
                <a:lnTo>
                  <a:pt x="14490900" y="0"/>
                </a:lnTo>
                <a:lnTo>
                  <a:pt x="14490900" y="7718133"/>
                </a:lnTo>
                <a:lnTo>
                  <a:pt x="0" y="7718133"/>
                </a:lnTo>
                <a:lnTo>
                  <a:pt x="0" y="0"/>
                </a:lnTo>
                <a:close/>
              </a:path>
            </a:pathLst>
          </a:custGeom>
          <a:blipFill>
            <a:blip r:embed="rId3"/>
            <a:stretch>
              <a:fillRect l="0" t="0" r="0" b="0"/>
            </a:stretch>
          </a:blipFill>
        </p:spPr>
      </p:sp>
      <p:sp>
        <p:nvSpPr>
          <p:cNvPr name="TextBox 4" id="4"/>
          <p:cNvSpPr txBox="true"/>
          <p:nvPr/>
        </p:nvSpPr>
        <p:spPr>
          <a:xfrm rot="0">
            <a:off x="260546" y="9012198"/>
            <a:ext cx="18025852" cy="1054099"/>
          </a:xfrm>
          <a:prstGeom prst="rect">
            <a:avLst/>
          </a:prstGeom>
        </p:spPr>
        <p:txBody>
          <a:bodyPr anchor="t" rtlCol="false" tIns="0" lIns="0" bIns="0" rIns="0">
            <a:spAutoFit/>
          </a:bodyPr>
          <a:lstStyle/>
          <a:p>
            <a:pPr algn="l">
              <a:lnSpc>
                <a:spcPts val="2800"/>
              </a:lnSpc>
            </a:pPr>
            <a:r>
              <a:rPr lang="en-US" sz="2000">
                <a:solidFill>
                  <a:srgbClr val="000000"/>
                </a:solidFill>
                <a:latin typeface="Canva Sans Italics"/>
                <a:ea typeface="Canva Sans Italics"/>
                <a:cs typeface="Canva Sans Italics"/>
                <a:sym typeface="Canva Sans Italics"/>
              </a:rPr>
              <a:t>Figure3: Comparison of Crab Pulsar pulse periods from X-ray (AstroSat) and radio (Jodrell Bank) observations. The plot shows the evolution of pulse periods over time, with smooth curves representing both X-ray and radio data. The data points are corrected for various time discrepancies, including barycentric correction. Notable differences between the two measurement types are indicated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6"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Freeform 3" id="3"/>
          <p:cNvSpPr/>
          <p:nvPr/>
        </p:nvSpPr>
        <p:spPr>
          <a:xfrm flipH="false" flipV="false" rot="0">
            <a:off x="11031277" y="2945462"/>
            <a:ext cx="6012467" cy="5351096"/>
          </a:xfrm>
          <a:custGeom>
            <a:avLst/>
            <a:gdLst/>
            <a:ahLst/>
            <a:cxnLst/>
            <a:rect r="r" b="b" t="t" l="l"/>
            <a:pathLst>
              <a:path h="5351096" w="6012467">
                <a:moveTo>
                  <a:pt x="0" y="0"/>
                </a:moveTo>
                <a:lnTo>
                  <a:pt x="6012467" y="0"/>
                </a:lnTo>
                <a:lnTo>
                  <a:pt x="6012467" y="5351096"/>
                </a:lnTo>
                <a:lnTo>
                  <a:pt x="0" y="5351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932379"/>
            <a:ext cx="8819025" cy="1455369"/>
          </a:xfrm>
          <a:prstGeom prst="rect">
            <a:avLst/>
          </a:prstGeom>
        </p:spPr>
        <p:txBody>
          <a:bodyPr anchor="t" rtlCol="false" tIns="0" lIns="0" bIns="0" rIns="0">
            <a:spAutoFit/>
          </a:bodyPr>
          <a:lstStyle/>
          <a:p>
            <a:pPr algn="ctr">
              <a:lnSpc>
                <a:spcPts val="11941"/>
              </a:lnSpc>
            </a:pPr>
            <a:r>
              <a:rPr lang="en-US" sz="8529">
                <a:solidFill>
                  <a:srgbClr val="000000"/>
                </a:solidFill>
                <a:latin typeface="Canva Sans Bold"/>
                <a:ea typeface="Canva Sans Bold"/>
                <a:cs typeface="Canva Sans Bold"/>
                <a:sym typeface="Canva Sans Bold"/>
              </a:rPr>
              <a:t>Why Choose us ?</a:t>
            </a:r>
          </a:p>
        </p:txBody>
      </p:sp>
      <p:sp>
        <p:nvSpPr>
          <p:cNvPr name="TextBox 5" id="5"/>
          <p:cNvSpPr txBox="true"/>
          <p:nvPr/>
        </p:nvSpPr>
        <p:spPr>
          <a:xfrm rot="0">
            <a:off x="1028700" y="5098067"/>
            <a:ext cx="7157604" cy="542959"/>
          </a:xfrm>
          <a:prstGeom prst="rect">
            <a:avLst/>
          </a:prstGeom>
        </p:spPr>
        <p:txBody>
          <a:bodyPr anchor="t" rtlCol="false" tIns="0" lIns="0" bIns="0" rIns="0">
            <a:spAutoFit/>
          </a:bodyPr>
          <a:lstStyle/>
          <a:p>
            <a:pPr algn="ctr">
              <a:lnSpc>
                <a:spcPts val="4413"/>
              </a:lnSpc>
            </a:pPr>
            <a:r>
              <a:rPr lang="en-US" sz="3152">
                <a:solidFill>
                  <a:srgbClr val="000000"/>
                </a:solidFill>
                <a:latin typeface="Canva Sans"/>
                <a:ea typeface="Canva Sans"/>
                <a:cs typeface="Canva Sans"/>
                <a:sym typeface="Canva Sans"/>
              </a:rPr>
              <a:t>What is different with our approach ?</a:t>
            </a:r>
          </a:p>
        </p:txBody>
      </p:sp>
      <p:sp>
        <p:nvSpPr>
          <p:cNvPr name="TextBox 6" id="6"/>
          <p:cNvSpPr txBox="true"/>
          <p:nvPr/>
        </p:nvSpPr>
        <p:spPr>
          <a:xfrm rot="0">
            <a:off x="1028700" y="6351346"/>
            <a:ext cx="6190336" cy="542959"/>
          </a:xfrm>
          <a:prstGeom prst="rect">
            <a:avLst/>
          </a:prstGeom>
        </p:spPr>
        <p:txBody>
          <a:bodyPr anchor="t" rtlCol="false" tIns="0" lIns="0" bIns="0" rIns="0">
            <a:spAutoFit/>
          </a:bodyPr>
          <a:lstStyle/>
          <a:p>
            <a:pPr algn="ctr">
              <a:lnSpc>
                <a:spcPts val="4413"/>
              </a:lnSpc>
            </a:pPr>
            <a:r>
              <a:rPr lang="en-US" sz="3152">
                <a:solidFill>
                  <a:srgbClr val="000000"/>
                </a:solidFill>
                <a:latin typeface="Canva Sans"/>
                <a:ea typeface="Canva Sans"/>
                <a:cs typeface="Canva Sans"/>
                <a:sym typeface="Canva Sans"/>
              </a:rPr>
              <a:t>How do we solve this problem ? </a:t>
            </a:r>
          </a:p>
        </p:txBody>
      </p:sp>
      <p:sp>
        <p:nvSpPr>
          <p:cNvPr name="TextBox 7" id="7"/>
          <p:cNvSpPr txBox="true"/>
          <p:nvPr/>
        </p:nvSpPr>
        <p:spPr>
          <a:xfrm rot="0">
            <a:off x="1028700" y="7604757"/>
            <a:ext cx="3372700" cy="542959"/>
          </a:xfrm>
          <a:prstGeom prst="rect">
            <a:avLst/>
          </a:prstGeom>
        </p:spPr>
        <p:txBody>
          <a:bodyPr anchor="t" rtlCol="false" tIns="0" lIns="0" bIns="0" rIns="0">
            <a:spAutoFit/>
          </a:bodyPr>
          <a:lstStyle/>
          <a:p>
            <a:pPr algn="ctr">
              <a:lnSpc>
                <a:spcPts val="4413"/>
              </a:lnSpc>
            </a:pPr>
            <a:r>
              <a:rPr lang="en-US" sz="3152">
                <a:solidFill>
                  <a:srgbClr val="000000"/>
                </a:solidFill>
                <a:latin typeface="Canva Sans"/>
                <a:ea typeface="Canva Sans"/>
                <a:cs typeface="Canva Sans"/>
                <a:sym typeface="Canva Sans"/>
              </a:rPr>
              <a:t>What is our USP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a:hlinkClick r:id="rId3" tooltip="https://www.canva.com/design/DAGL_nEL7TE/XI_XQuS2k2VMFhSWI6rB0Q/edit"/>
          </p:cNvPr>
          <p:cNvSpPr/>
          <p:nvPr/>
        </p:nvSpPr>
        <p:spPr>
          <a:xfrm flipH="false" flipV="false" rot="0">
            <a:off x="1599" y="0"/>
            <a:ext cx="18284802" cy="10286998"/>
          </a:xfrm>
          <a:custGeom>
            <a:avLst/>
            <a:gdLst/>
            <a:ahLst/>
            <a:cxnLst/>
            <a:rect r="r" b="b" t="t" l="l"/>
            <a:pathLst>
              <a:path h="10286998" w="18284802">
                <a:moveTo>
                  <a:pt x="0" y="0"/>
                </a:moveTo>
                <a:lnTo>
                  <a:pt x="18284802" y="0"/>
                </a:lnTo>
                <a:lnTo>
                  <a:pt x="18284802" y="10286998"/>
                </a:lnTo>
                <a:lnTo>
                  <a:pt x="0" y="10286998"/>
                </a:lnTo>
                <a:lnTo>
                  <a:pt x="0" y="0"/>
                </a:lnTo>
                <a:close/>
              </a:path>
            </a:pathLst>
          </a:custGeom>
          <a:blipFill>
            <a:blip r:embed="rId2"/>
            <a:stretch>
              <a:fillRect l="0" t="0" r="0" b="0"/>
            </a:stretch>
          </a:blipFill>
        </p:spPr>
      </p:sp>
      <p:sp>
        <p:nvSpPr>
          <p:cNvPr name="TextBox 3" id="3"/>
          <p:cNvSpPr txBox="true"/>
          <p:nvPr/>
        </p:nvSpPr>
        <p:spPr>
          <a:xfrm rot="0">
            <a:off x="257175" y="2055875"/>
            <a:ext cx="18030825" cy="6089523"/>
          </a:xfrm>
          <a:prstGeom prst="rect">
            <a:avLst/>
          </a:prstGeom>
        </p:spPr>
        <p:txBody>
          <a:bodyPr anchor="t" rtlCol="false" tIns="0" lIns="0" bIns="0" rIns="0">
            <a:spAutoFit/>
          </a:bodyPr>
          <a:lstStyle/>
          <a:p>
            <a:pPr algn="l">
              <a:lnSpc>
                <a:spcPts val="4416"/>
              </a:lnSpc>
              <a:spcBef>
                <a:spcPct val="0"/>
              </a:spcBef>
            </a:pPr>
            <a:r>
              <a:rPr lang="en-US" sz="3200">
                <a:solidFill>
                  <a:srgbClr val="000000"/>
                </a:solidFill>
                <a:latin typeface="Poppins Bold"/>
                <a:ea typeface="Poppins Bold"/>
                <a:cs typeface="Poppins Bold"/>
                <a:sym typeface="Poppins Bold"/>
              </a:rPr>
              <a:t>While many studies have investigated the spin-down of the Crab pulsar, this solution distinguishes itself by:</a:t>
            </a:r>
          </a:p>
          <a:p>
            <a:pPr algn="l">
              <a:lnSpc>
                <a:spcPts val="4416"/>
              </a:lnSpc>
              <a:spcBef>
                <a:spcPct val="0"/>
              </a:spcBef>
            </a:pPr>
          </a:p>
          <a:p>
            <a:pPr algn="l">
              <a:lnSpc>
                <a:spcPts val="4416"/>
              </a:lnSpc>
              <a:spcBef>
                <a:spcPct val="0"/>
              </a:spcBef>
            </a:pPr>
            <a:r>
              <a:rPr lang="en-US" sz="3200">
                <a:solidFill>
                  <a:srgbClr val="000000"/>
                </a:solidFill>
                <a:latin typeface="Poppins Bold"/>
                <a:ea typeface="Poppins Bold"/>
                <a:cs typeface="Poppins Bold"/>
                <a:sym typeface="Poppins Bold"/>
              </a:rPr>
              <a:t>Comprehensive Methodology: </a:t>
            </a:r>
            <a:r>
              <a:rPr lang="en-US" sz="3200">
                <a:solidFill>
                  <a:srgbClr val="000000"/>
                </a:solidFill>
                <a:latin typeface="Poppins"/>
                <a:ea typeface="Poppins"/>
                <a:cs typeface="Poppins"/>
                <a:sym typeface="Poppins"/>
              </a:rPr>
              <a:t>Unlike studies that often focus on a single technique (e.g., linear regression), this approach incorporates multiple methods (linear regression, moving averages, exponential fitting, residual analysis) for a more robust analysis on ASTROSAT Archive data.</a:t>
            </a:r>
          </a:p>
          <a:p>
            <a:pPr algn="l">
              <a:lnSpc>
                <a:spcPts val="4416"/>
              </a:lnSpc>
              <a:spcBef>
                <a:spcPct val="0"/>
              </a:spcBef>
            </a:pPr>
          </a:p>
          <a:p>
            <a:pPr algn="l">
              <a:lnSpc>
                <a:spcPts val="4416"/>
              </a:lnSpc>
              <a:spcBef>
                <a:spcPct val="0"/>
              </a:spcBef>
            </a:pPr>
            <a:r>
              <a:rPr lang="en-US" sz="3200">
                <a:solidFill>
                  <a:srgbClr val="000000"/>
                </a:solidFill>
                <a:latin typeface="Poppins Bold"/>
                <a:ea typeface="Poppins Bold"/>
                <a:cs typeface="Poppins Bold"/>
                <a:sym typeface="Poppins Bold"/>
              </a:rPr>
              <a:t>Framework for Advanced Techniques:</a:t>
            </a:r>
            <a:r>
              <a:rPr lang="en-US" sz="3200">
                <a:solidFill>
                  <a:srgbClr val="000000"/>
                </a:solidFill>
                <a:latin typeface="Poppins"/>
                <a:ea typeface="Poppins"/>
                <a:cs typeface="Poppins"/>
                <a:sym typeface="Poppins"/>
              </a:rPr>
              <a:t> While the core analysis uses standard methods, the code structure is designed to accommodate more complex techniques like Gaussian process regression or time series decomposition in future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DAGL_nEL7TE</dc:identifier>
  <dcterms:modified xsi:type="dcterms:W3CDTF">2011-08-01T06:04:30Z</dcterms:modified>
  <cp:revision>1</cp:revision>
  <dc:title>BAH24</dc:title>
</cp:coreProperties>
</file>